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24"/>
  </p:notesMasterIdLst>
  <p:sldIdLst>
    <p:sldId id="256" r:id="rId2"/>
    <p:sldId id="462" r:id="rId3"/>
    <p:sldId id="411" r:id="rId4"/>
    <p:sldId id="461" r:id="rId5"/>
    <p:sldId id="431" r:id="rId6"/>
    <p:sldId id="432" r:id="rId7"/>
    <p:sldId id="463" r:id="rId8"/>
    <p:sldId id="491" r:id="rId9"/>
    <p:sldId id="443" r:id="rId10"/>
    <p:sldId id="464" r:id="rId11"/>
    <p:sldId id="465" r:id="rId12"/>
    <p:sldId id="412" r:id="rId13"/>
    <p:sldId id="413" r:id="rId14"/>
    <p:sldId id="414" r:id="rId15"/>
    <p:sldId id="492" r:id="rId16"/>
    <p:sldId id="444" r:id="rId17"/>
    <p:sldId id="445" r:id="rId18"/>
    <p:sldId id="402" r:id="rId19"/>
    <p:sldId id="401" r:id="rId20"/>
    <p:sldId id="381" r:id="rId21"/>
    <p:sldId id="446" r:id="rId22"/>
    <p:sldId id="374" r:id="rId23"/>
    <p:sldId id="447" r:id="rId24"/>
    <p:sldId id="448" r:id="rId25"/>
    <p:sldId id="449" r:id="rId26"/>
    <p:sldId id="353" r:id="rId27"/>
    <p:sldId id="354" r:id="rId28"/>
    <p:sldId id="355" r:id="rId29"/>
    <p:sldId id="375" r:id="rId30"/>
    <p:sldId id="376" r:id="rId31"/>
    <p:sldId id="406" r:id="rId32"/>
    <p:sldId id="407" r:id="rId33"/>
    <p:sldId id="405" r:id="rId34"/>
    <p:sldId id="493" r:id="rId35"/>
    <p:sldId id="415" r:id="rId36"/>
    <p:sldId id="424" r:id="rId37"/>
    <p:sldId id="410" r:id="rId38"/>
    <p:sldId id="425" r:id="rId39"/>
    <p:sldId id="426" r:id="rId40"/>
    <p:sldId id="427" r:id="rId41"/>
    <p:sldId id="428" r:id="rId42"/>
    <p:sldId id="503" r:id="rId43"/>
    <p:sldId id="429" r:id="rId44"/>
    <p:sldId id="391" r:id="rId45"/>
    <p:sldId id="494" r:id="rId46"/>
    <p:sldId id="430" r:id="rId47"/>
    <p:sldId id="434" r:id="rId48"/>
    <p:sldId id="472" r:id="rId49"/>
    <p:sldId id="473" r:id="rId50"/>
    <p:sldId id="474" r:id="rId51"/>
    <p:sldId id="382" r:id="rId52"/>
    <p:sldId id="475" r:id="rId53"/>
    <p:sldId id="435" r:id="rId54"/>
    <p:sldId id="436" r:id="rId55"/>
    <p:sldId id="416" r:id="rId56"/>
    <p:sldId id="417" r:id="rId57"/>
    <p:sldId id="418" r:id="rId58"/>
    <p:sldId id="419" r:id="rId59"/>
    <p:sldId id="433" r:id="rId60"/>
    <p:sldId id="420" r:id="rId61"/>
    <p:sldId id="408" r:id="rId62"/>
    <p:sldId id="421" r:id="rId63"/>
    <p:sldId id="450" r:id="rId64"/>
    <p:sldId id="451" r:id="rId65"/>
    <p:sldId id="422" r:id="rId66"/>
    <p:sldId id="423" r:id="rId67"/>
    <p:sldId id="403" r:id="rId68"/>
    <p:sldId id="404" r:id="rId69"/>
    <p:sldId id="502" r:id="rId70"/>
    <p:sldId id="378" r:id="rId71"/>
    <p:sldId id="477" r:id="rId72"/>
    <p:sldId id="478" r:id="rId73"/>
    <p:sldId id="476" r:id="rId74"/>
    <p:sldId id="437" r:id="rId75"/>
    <p:sldId id="479" r:id="rId76"/>
    <p:sldId id="480" r:id="rId77"/>
    <p:sldId id="393" r:id="rId78"/>
    <p:sldId id="452" r:id="rId79"/>
    <p:sldId id="453" r:id="rId80"/>
    <p:sldId id="385" r:id="rId81"/>
    <p:sldId id="466" r:id="rId82"/>
    <p:sldId id="471" r:id="rId83"/>
    <p:sldId id="481" r:id="rId84"/>
    <p:sldId id="438" r:id="rId85"/>
    <p:sldId id="394" r:id="rId86"/>
    <p:sldId id="468" r:id="rId87"/>
    <p:sldId id="458" r:id="rId88"/>
    <p:sldId id="469" r:id="rId89"/>
    <p:sldId id="439" r:id="rId90"/>
    <p:sldId id="388" r:id="rId91"/>
    <p:sldId id="389" r:id="rId92"/>
    <p:sldId id="390" r:id="rId93"/>
    <p:sldId id="482" r:id="rId94"/>
    <p:sldId id="483" r:id="rId95"/>
    <p:sldId id="484" r:id="rId96"/>
    <p:sldId id="459" r:id="rId97"/>
    <p:sldId id="392" r:id="rId98"/>
    <p:sldId id="485" r:id="rId99"/>
    <p:sldId id="486" r:id="rId100"/>
    <p:sldId id="487" r:id="rId101"/>
    <p:sldId id="488" r:id="rId102"/>
    <p:sldId id="395" r:id="rId103"/>
    <p:sldId id="489" r:id="rId104"/>
    <p:sldId id="441" r:id="rId105"/>
    <p:sldId id="396" r:id="rId106"/>
    <p:sldId id="490" r:id="rId107"/>
    <p:sldId id="495" r:id="rId108"/>
    <p:sldId id="496" r:id="rId109"/>
    <p:sldId id="497" r:id="rId110"/>
    <p:sldId id="498" r:id="rId111"/>
    <p:sldId id="499" r:id="rId112"/>
    <p:sldId id="358" r:id="rId113"/>
    <p:sldId id="460" r:id="rId114"/>
    <p:sldId id="470" r:id="rId115"/>
    <p:sldId id="400" r:id="rId116"/>
    <p:sldId id="454" r:id="rId117"/>
    <p:sldId id="455" r:id="rId118"/>
    <p:sldId id="456" r:id="rId119"/>
    <p:sldId id="442" r:id="rId120"/>
    <p:sldId id="373" r:id="rId121"/>
    <p:sldId id="457" r:id="rId122"/>
    <p:sldId id="501"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7" d="100"/>
          <a:sy n="77" d="100"/>
        </p:scale>
        <p:origin x="-2568" y="-81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9BAF08-3137-4685-A690-0AF2BE45D04B}" type="datetimeFigureOut">
              <a:rPr lang="en-US" smtClean="0"/>
              <a:pPr/>
              <a:t>11/30/2018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EE980A-24B7-41EF-83AD-093BF999A9C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KEY POINTS</a:t>
            </a:r>
          </a:p>
          <a:p>
            <a:pPr marL="228600" indent="-228600" fontAlgn="auto">
              <a:spcBef>
                <a:spcPts val="0"/>
              </a:spcBef>
              <a:spcAft>
                <a:spcPts val="0"/>
              </a:spcAft>
              <a:buFontTx/>
              <a:buAutoNum type="arabicParenR"/>
              <a:defRPr/>
            </a:pPr>
            <a:r>
              <a:rPr lang="en-US" dirty="0" smtClean="0"/>
              <a:t>what is important in this patient to recognize ? (Vitals / </a:t>
            </a:r>
            <a:r>
              <a:rPr lang="en-US" dirty="0" err="1" smtClean="0"/>
              <a:t>Hx</a:t>
            </a:r>
            <a:r>
              <a:rPr lang="en-US" dirty="0" smtClean="0"/>
              <a:t>)</a:t>
            </a:r>
          </a:p>
          <a:p>
            <a:pPr marL="228600" indent="-228600" fontAlgn="auto">
              <a:spcBef>
                <a:spcPts val="0"/>
              </a:spcBef>
              <a:spcAft>
                <a:spcPts val="0"/>
              </a:spcAft>
              <a:buFontTx/>
              <a:buAutoNum type="arabicParenR"/>
              <a:defRPr/>
            </a:pPr>
            <a:r>
              <a:rPr lang="en-US" dirty="0" smtClean="0"/>
              <a:t>Things to look for on physical examination</a:t>
            </a:r>
          </a:p>
          <a:p>
            <a:pPr marL="228600" indent="-228600" fontAlgn="auto">
              <a:spcBef>
                <a:spcPts val="0"/>
              </a:spcBef>
              <a:spcAft>
                <a:spcPts val="0"/>
              </a:spcAft>
              <a:buFontTx/>
              <a:buAutoNum type="arabicParenR"/>
              <a:defRPr/>
            </a:pPr>
            <a:r>
              <a:rPr lang="en-US" dirty="0" smtClean="0"/>
              <a:t>What to order for labs/ diagnostic tests</a:t>
            </a:r>
          </a:p>
          <a:p>
            <a:pPr marL="228600" indent="-228600" fontAlgn="auto">
              <a:spcBef>
                <a:spcPts val="0"/>
              </a:spcBef>
              <a:spcAft>
                <a:spcPts val="0"/>
              </a:spcAft>
              <a:buFontTx/>
              <a:buAutoNum type="arabicParenR"/>
              <a:defRPr/>
            </a:pPr>
            <a:r>
              <a:rPr lang="en-US" dirty="0" smtClean="0"/>
              <a:t>Do you want to start therapy ? IF so, what ?</a:t>
            </a:r>
          </a:p>
          <a:p>
            <a:pPr marL="228600" indent="-228600" fontAlgn="auto">
              <a:spcBef>
                <a:spcPts val="0"/>
              </a:spcBef>
              <a:spcAft>
                <a:spcPts val="0"/>
              </a:spcAft>
              <a:buFontTx/>
              <a:buAutoNum type="arabicParenR"/>
              <a:defRPr/>
            </a:pPr>
            <a:r>
              <a:rPr lang="en-US" dirty="0" smtClean="0"/>
              <a:t>Does this patient need to be admitted ? If so, to where ? </a:t>
            </a:r>
            <a:endParaRPr lang="en-US"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035451-A28F-4702-ADE5-445A2ABDFD18}" type="slidenum">
              <a:rPr lang="en-US"/>
              <a:pPr fontAlgn="base">
                <a:spcBef>
                  <a:spcPct val="0"/>
                </a:spcBef>
                <a:spcAft>
                  <a:spcPct val="0"/>
                </a:spcAft>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solidFill>
                  <a:srgbClr val="FF0000"/>
                </a:solidFill>
              </a:rPr>
              <a:t>HIGHEST RISK OF MORTALITY</a:t>
            </a: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CD0146-E7A2-4328-B8AD-61BE6000E518}" type="slidenum">
              <a:rPr lang="en-US"/>
              <a:pPr fontAlgn="base">
                <a:spcBef>
                  <a:spcPct val="0"/>
                </a:spcBef>
                <a:spcAft>
                  <a:spcPct val="0"/>
                </a:spcAft>
              </a:pPr>
              <a:t>54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Stress that this is a spectrum of syndromes from SIRS progressing to Septic Shock, importance of identifying which step in this spectrum a patient is in to predict outcomes as well as decide on therapies.</a:t>
            </a: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BDD97A-4E9C-473E-BFB5-CABA51B7F766}" type="slidenum">
              <a:rPr lang="en-US"/>
              <a:pPr fontAlgn="base">
                <a:spcBef>
                  <a:spcPct val="0"/>
                </a:spcBef>
                <a:spcAft>
                  <a:spcPct val="0"/>
                </a:spcAft>
              </a:pPr>
              <a:t>59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Surviving Sepsis Campaign is important to know as specific at UCI we are taking an aggressive approach to septic patients from admission to ICU.</a:t>
            </a:r>
          </a:p>
          <a:p>
            <a:pPr>
              <a:spcBef>
                <a:spcPct val="0"/>
              </a:spcBef>
            </a:pPr>
            <a:endParaRPr lang="en-US" smtClean="0"/>
          </a:p>
          <a:p>
            <a:pPr>
              <a:spcBef>
                <a:spcPct val="0"/>
              </a:spcBef>
            </a:pPr>
            <a:r>
              <a:rPr lang="en-US" smtClean="0"/>
              <a:t>Key Steps</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A71FA0-0D47-42CE-A152-CAABED5631DD}" type="slidenum">
              <a:rPr lang="en-US"/>
              <a:pPr fontAlgn="base">
                <a:spcBef>
                  <a:spcPct val="0"/>
                </a:spcBef>
                <a:spcAft>
                  <a:spcPct val="0"/>
                </a:spcAft>
              </a:pPr>
              <a:t>74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777D5D-EF52-4E73-9517-47DF4E2FB086}" type="slidenum">
              <a:rPr lang="en-US" smtClean="0"/>
              <a:pPr>
                <a:defRPr/>
              </a:pPr>
              <a:t>78</a:t>
            </a:fld>
            <a:endParaRPr lang="en-US"/>
          </a:p>
        </p:txBody>
      </p:sp>
    </p:spTree>
    <p:extLst>
      <p:ext uri="{BB962C8B-B14F-4D97-AF65-F5344CB8AC3E}">
        <p14:creationId xmlns:p14="http://schemas.microsoft.com/office/powerpoint/2010/main" xmlns="" val="127163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777D5D-EF52-4E73-9517-47DF4E2FB086}" type="slidenum">
              <a:rPr lang="en-US" smtClean="0"/>
              <a:pPr>
                <a:defRPr/>
              </a:pPr>
              <a:t>79</a:t>
            </a:fld>
            <a:endParaRPr lang="en-US"/>
          </a:p>
        </p:txBody>
      </p:sp>
    </p:spTree>
    <p:extLst>
      <p:ext uri="{BB962C8B-B14F-4D97-AF65-F5344CB8AC3E}">
        <p14:creationId xmlns:p14="http://schemas.microsoft.com/office/powerpoint/2010/main" xmlns="" val="3667131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endParaRPr lang="en-US" smtClean="0"/>
          </a:p>
        </p:txBody>
      </p:sp>
      <p:sp>
        <p:nvSpPr>
          <p:cNvPr id="79876" name="Slide Number Placeholder 3"/>
          <p:cNvSpPr>
            <a:spLocks noGrp="1"/>
          </p:cNvSpPr>
          <p:nvPr>
            <p:ph type="sldNum" sz="quarter" idx="5"/>
          </p:nvPr>
        </p:nvSpPr>
        <p:spPr>
          <a:noFill/>
        </p:spPr>
        <p:txBody>
          <a:bodyPr/>
          <a:lstStyle/>
          <a:p>
            <a:fld id="{4913590E-7E4E-44AF-A8B3-989BB2EF4D7C}" type="slidenum">
              <a:rPr lang="en-GB" smtClean="0"/>
              <a:pPr/>
              <a:t>81</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Stress importance of early cultures and IV antibiotics (BROAD). </a:t>
            </a:r>
          </a:p>
          <a:p>
            <a:pPr>
              <a:spcBef>
                <a:spcPct val="0"/>
              </a:spcBef>
            </a:pPr>
            <a:endParaRPr lang="en-US" smtClean="0"/>
          </a:p>
          <a:p>
            <a:pPr>
              <a:spcBef>
                <a:spcPct val="0"/>
              </a:spcBef>
            </a:pPr>
            <a:r>
              <a:rPr lang="en-US" smtClean="0"/>
              <a:t>Think Source control if relevant for your patient and possible need for surgery evaluation. </a:t>
            </a: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DAAD60-251F-475C-98D0-A9AE72C0B451}" type="slidenum">
              <a:rPr lang="en-US"/>
              <a:pPr fontAlgn="base">
                <a:spcBef>
                  <a:spcPct val="0"/>
                </a:spcBef>
                <a:spcAft>
                  <a:spcPct val="0"/>
                </a:spcAft>
              </a:pPr>
              <a:t>84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a:noFill/>
        </p:spPr>
        <p:txBody>
          <a:bodyPr/>
          <a:lstStyle/>
          <a:p>
            <a:r>
              <a:rPr lang="en-US" smtClean="0"/>
              <a:t>Optimizing Outcomes in Sepsis                                                                 Dr. Anand Kumar</a:t>
            </a:r>
          </a:p>
        </p:txBody>
      </p:sp>
      <p:sp>
        <p:nvSpPr>
          <p:cNvPr id="107523" name="Rectangle 6"/>
          <p:cNvSpPr>
            <a:spLocks noGrp="1" noChangeArrowheads="1"/>
          </p:cNvSpPr>
          <p:nvPr>
            <p:ph type="ftr" sz="quarter" idx="4"/>
          </p:nvPr>
        </p:nvSpPr>
        <p:spPr>
          <a:noFill/>
        </p:spPr>
        <p:txBody>
          <a:bodyPr/>
          <a:lstStyle/>
          <a:p>
            <a:r>
              <a:rPr lang="en-US" smtClean="0"/>
              <a:t>New Insights into Infection Issues in the Canadian ICU Setting - Satellite Symposium                Thursday, March 15th, 2007</a:t>
            </a:r>
          </a:p>
        </p:txBody>
      </p:sp>
      <p:sp>
        <p:nvSpPr>
          <p:cNvPr id="107524" name="Rectangle 7"/>
          <p:cNvSpPr>
            <a:spLocks noGrp="1" noChangeArrowheads="1"/>
          </p:cNvSpPr>
          <p:nvPr>
            <p:ph type="sldNum" sz="quarter" idx="5"/>
          </p:nvPr>
        </p:nvSpPr>
        <p:spPr>
          <a:noFill/>
        </p:spPr>
        <p:txBody>
          <a:bodyPr/>
          <a:lstStyle/>
          <a:p>
            <a:fld id="{129B5E89-D3C1-4C86-948B-3456A6881BF9}" type="slidenum">
              <a:rPr lang="en-US" smtClean="0"/>
              <a:pPr/>
              <a:t>86</a:t>
            </a:fld>
            <a:endParaRPr lang="en-US" smtClean="0"/>
          </a:p>
        </p:txBody>
      </p:sp>
      <p:sp>
        <p:nvSpPr>
          <p:cNvPr id="107525" name="Rectangle 2"/>
          <p:cNvSpPr>
            <a:spLocks noGrp="1" noRot="1" noChangeAspect="1" noChangeArrowheads="1" noTextEdit="1"/>
          </p:cNvSpPr>
          <p:nvPr>
            <p:ph type="sldImg"/>
          </p:nvPr>
        </p:nvSpPr>
        <p:spPr>
          <a:ln/>
        </p:spPr>
      </p:sp>
      <p:sp>
        <p:nvSpPr>
          <p:cNvPr id="10752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p:spPr>
        <p:txBody>
          <a:bodyPr/>
          <a:lstStyle/>
          <a:p>
            <a:r>
              <a:rPr lang="en-US" smtClean="0"/>
              <a:t>Optimizing Outcomes in Sepsis                                                                 Dr. Anand Kumar</a:t>
            </a:r>
          </a:p>
        </p:txBody>
      </p:sp>
      <p:sp>
        <p:nvSpPr>
          <p:cNvPr id="108547" name="Rectangle 6"/>
          <p:cNvSpPr>
            <a:spLocks noGrp="1" noChangeArrowheads="1"/>
          </p:cNvSpPr>
          <p:nvPr>
            <p:ph type="ftr" sz="quarter" idx="4"/>
          </p:nvPr>
        </p:nvSpPr>
        <p:spPr>
          <a:noFill/>
        </p:spPr>
        <p:txBody>
          <a:bodyPr/>
          <a:lstStyle/>
          <a:p>
            <a:r>
              <a:rPr lang="en-US" smtClean="0"/>
              <a:t>New Insights into Infection Issues in the Canadian ICU Setting - Satellite Symposium                Thursday, March 15th, 2007</a:t>
            </a:r>
          </a:p>
        </p:txBody>
      </p:sp>
      <p:sp>
        <p:nvSpPr>
          <p:cNvPr id="108548" name="Rectangle 7"/>
          <p:cNvSpPr>
            <a:spLocks noGrp="1" noChangeArrowheads="1"/>
          </p:cNvSpPr>
          <p:nvPr>
            <p:ph type="sldNum" sz="quarter" idx="5"/>
          </p:nvPr>
        </p:nvSpPr>
        <p:spPr>
          <a:noFill/>
        </p:spPr>
        <p:txBody>
          <a:bodyPr/>
          <a:lstStyle/>
          <a:p>
            <a:fld id="{E796E92E-D375-44F8-8B26-1D564943B5AA}" type="slidenum">
              <a:rPr lang="en-US" smtClean="0"/>
              <a:pPr/>
              <a:t>88</a:t>
            </a:fld>
            <a:endParaRPr lang="en-US" smtClean="0"/>
          </a:p>
        </p:txBody>
      </p:sp>
      <p:sp>
        <p:nvSpPr>
          <p:cNvPr id="108549" name="Rectangle 2"/>
          <p:cNvSpPr>
            <a:spLocks noGrp="1" noRot="1" noChangeAspect="1" noChangeArrowheads="1" noTextEdit="1"/>
          </p:cNvSpPr>
          <p:nvPr>
            <p:ph type="sldImg"/>
          </p:nvPr>
        </p:nvSpPr>
        <p:spPr>
          <a:ln/>
        </p:spPr>
      </p:sp>
      <p:sp>
        <p:nvSpPr>
          <p:cNvPr id="108550" name="Rectangle 3"/>
          <p:cNvSpPr>
            <a:spLocks noGrp="1" noChangeArrowheads="1"/>
          </p:cNvSpPr>
          <p:nvPr>
            <p:ph type="body" idx="1"/>
          </p:nvPr>
        </p:nvSpPr>
        <p:spPr>
          <a:noFill/>
          <a:ln/>
        </p:spPr>
        <p:txBody>
          <a:bodyPr/>
          <a:lstStyle/>
          <a:p>
            <a:r>
              <a:rPr lang="en-US" smtClean="0"/>
              <a:t>This is soon to be published data from Canada: now prospective, over 4000 patients, clearly shows abx delays cost lives. Ignore the yellow curve, the pink’s the impt 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4A204C1E-02DE-4790-89F1-50626C22FFAB}" type="slidenum">
              <a:rPr lang="en-US" altLang="en-US" smtClean="0"/>
              <a:pPr/>
              <a:t>95</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SSC	</a:t>
            </a:r>
          </a:p>
        </p:txBody>
      </p:sp>
      <p:sp>
        <p:nvSpPr>
          <p:cNvPr id="5" name="Rectangle 3"/>
          <p:cNvSpPr>
            <a:spLocks noGrp="1" noChangeArrowheads="1"/>
          </p:cNvSpPr>
          <p:nvPr>
            <p:ph type="dt" idx="1"/>
          </p:nvPr>
        </p:nvSpPr>
        <p:spPr>
          <a:ln/>
        </p:spPr>
        <p:txBody>
          <a:bodyPr/>
          <a:lstStyle/>
          <a:p>
            <a:r>
              <a:rPr lang="en-US"/>
              <a:t>September 2005</a:t>
            </a:r>
          </a:p>
        </p:txBody>
      </p:sp>
      <p:sp>
        <p:nvSpPr>
          <p:cNvPr id="7" name="Rectangle 7"/>
          <p:cNvSpPr>
            <a:spLocks noGrp="1" noChangeArrowheads="1"/>
          </p:cNvSpPr>
          <p:nvPr>
            <p:ph type="sldNum" sz="quarter" idx="5"/>
          </p:nvPr>
        </p:nvSpPr>
        <p:spPr>
          <a:ln/>
        </p:spPr>
        <p:txBody>
          <a:bodyPr/>
          <a:lstStyle/>
          <a:p>
            <a:fld id="{FA9C4CC8-C469-4E1A-9900-C30D94FBD255}" type="slidenum">
              <a:rPr lang="en-US"/>
              <a:pPr/>
              <a:t>9</a:t>
            </a:fld>
            <a:endParaRPr lang="en-US"/>
          </a:p>
        </p:txBody>
      </p:sp>
      <p:sp>
        <p:nvSpPr>
          <p:cNvPr id="624642" name="Rectangle 2"/>
          <p:cNvSpPr>
            <a:spLocks noGrp="1" noRot="1" noChangeAspect="1" noChangeArrowheads="1" noTextEdit="1"/>
          </p:cNvSpPr>
          <p:nvPr>
            <p:ph type="sldImg"/>
          </p:nvPr>
        </p:nvSpPr>
        <p:spPr>
          <a:xfrm>
            <a:off x="1143000" y="684213"/>
            <a:ext cx="4573588" cy="3430587"/>
          </a:xfrm>
          <a:ln/>
        </p:spPr>
      </p:sp>
      <p:sp>
        <p:nvSpPr>
          <p:cNvPr id="624643" name="Rectangle 3"/>
          <p:cNvSpPr>
            <a:spLocks noGrp="1" noChangeArrowheads="1"/>
          </p:cNvSpPr>
          <p:nvPr>
            <p:ph type="body" idx="1"/>
          </p:nvPr>
        </p:nvSpPr>
        <p:spPr>
          <a:xfrm>
            <a:off x="912813" y="4343400"/>
            <a:ext cx="5032375" cy="4116388"/>
          </a:xfrm>
        </p:spPr>
        <p:txBody>
          <a:bodyPr lIns="91460" tIns="45730" rIns="91460" bIns="45730"/>
          <a:lstStyle/>
          <a:p>
            <a:pPr defTabSz="930275"/>
            <a:r>
              <a:rPr lang="en-US">
                <a:latin typeface="Arial" pitchFamily="34" charset="0"/>
              </a:rPr>
              <a:t>Based on data from the US census, Angus et al estimate that the number of cases of severe sepsis will increase steadily at 1.5% per year, from a documented rate of 750,000 cases in 1995 to p</a:t>
            </a:r>
            <a:r>
              <a:rPr lang="en-US"/>
              <a:t>rojections of 934,000 and 1,110,000 cases/year in 2010 and 2020. </a:t>
            </a:r>
            <a:r>
              <a:rPr lang="en-US">
                <a:latin typeface="Arial" pitchFamily="34" charset="0"/>
              </a:rPr>
              <a:t>This increase in the incidence of severe sepsis is greater than the anticipated population growth.  The expected rise is due to the high incidence of severe sepsis in older patients, a disproportionate increase in the number of elderly Americans, an increased number of people living with chronic or terminal disease such as diabetes or HIV, therapies for disease states which suppress the native immune system such as chemotherapy for cancer or immunosuppressive agents after organ transplant.</a:t>
            </a:r>
          </a:p>
          <a:p>
            <a:pPr defTabSz="930275"/>
            <a:endParaRPr 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Grp="1" noChangeArrowheads="1"/>
          </p:cNvSpPr>
          <p:nvPr>
            <p:ph type="sldNum" sz="quarter" idx="5"/>
          </p:nvPr>
        </p:nvSpPr>
        <p:spPr>
          <a:noFill/>
        </p:spPr>
        <p:txBody>
          <a:bodyPr/>
          <a:lstStyle/>
          <a:p>
            <a:pPr defTabSz="785813" eaLnBrk="0" hangingPunct="0"/>
            <a:fld id="{5347DCB4-EB99-4A88-9C12-BED451D77D17}" type="slidenum">
              <a:rPr lang="he-IL" sz="1000">
                <a:solidFill>
                  <a:srgbClr val="000000"/>
                </a:solidFill>
                <a:latin typeface="Avalon" charset="0"/>
              </a:rPr>
              <a:pPr defTabSz="785813" eaLnBrk="0" hangingPunct="0"/>
              <a:t>96</a:t>
            </a:fld>
            <a:endParaRPr lang="en-US" sz="1000">
              <a:solidFill>
                <a:srgbClr val="000000"/>
              </a:solidFill>
              <a:latin typeface="Avalon" charset="0"/>
              <a:cs typeface="Arial" pitchFamily="34" charset="0"/>
            </a:endParaRPr>
          </a:p>
        </p:txBody>
      </p:sp>
      <p:sp>
        <p:nvSpPr>
          <p:cNvPr id="30722" name="Rectangle 2"/>
          <p:cNvSpPr>
            <a:spLocks noGrp="1" noRot="1" noChangeAspect="1" noChangeArrowheads="1" noTextEdit="1"/>
          </p:cNvSpPr>
          <p:nvPr>
            <p:ph type="sldImg"/>
          </p:nvPr>
        </p:nvSpPr>
        <p:spPr>
          <a:xfrm>
            <a:off x="1146175" y="687388"/>
            <a:ext cx="4570413" cy="3427412"/>
          </a:xfrm>
          <a:ln cap="flat"/>
        </p:spPr>
      </p:sp>
      <p:sp>
        <p:nvSpPr>
          <p:cNvPr id="30723" name="Rectangle 3"/>
          <p:cNvSpPr>
            <a:spLocks noGrp="1" noChangeArrowheads="1"/>
          </p:cNvSpPr>
          <p:nvPr>
            <p:ph type="body" idx="1"/>
          </p:nvPr>
        </p:nvSpPr>
        <p:spPr>
          <a:xfrm>
            <a:off x="915988" y="4343400"/>
            <a:ext cx="5026025" cy="4113213"/>
          </a:xfrm>
          <a:noFill/>
          <a:ln/>
        </p:spPr>
        <p:txBody>
          <a:bodyPr lIns="90526" tIns="46030" rIns="90526" bIns="46030"/>
          <a:lstStyle/>
          <a:p>
            <a:endParaRPr lang="fr-FR"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2 Trials</a:t>
            </a:r>
          </a:p>
          <a:p>
            <a:pPr lvl="1">
              <a:spcBef>
                <a:spcPct val="0"/>
              </a:spcBef>
            </a:pPr>
            <a:r>
              <a:rPr lang="en-US" smtClean="0"/>
              <a:t>Annane et al, JAMA 2002; 228: 862-871</a:t>
            </a:r>
          </a:p>
          <a:p>
            <a:pPr lvl="1">
              <a:spcBef>
                <a:spcPct val="0"/>
              </a:spcBef>
            </a:pPr>
            <a:r>
              <a:rPr lang="en-US" smtClean="0"/>
              <a:t>Corticus Trial, NEJM 2008; 358: 111-124</a:t>
            </a:r>
          </a:p>
          <a:p>
            <a:pPr>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943E51-7450-4E15-A0DA-8049AC127BDE}" type="slidenum">
              <a:rPr lang="en-US"/>
              <a:pPr fontAlgn="base">
                <a:spcBef>
                  <a:spcPct val="0"/>
                </a:spcBef>
                <a:spcAft>
                  <a:spcPct val="0"/>
                </a:spcAft>
              </a:pPr>
              <a:t>104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885825" y="929217"/>
            <a:ext cx="3486150" cy="4648200"/>
          </a:xfrm>
          <a:ln/>
        </p:spPr>
      </p:sp>
      <p:sp>
        <p:nvSpPr>
          <p:cNvPr id="10137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US" altLang="en-US"/>
              <a:t>Insert vent, kumar article EGDT article sedation vacation bundles  scattered</a:t>
            </a:r>
          </a:p>
        </p:txBody>
      </p:sp>
      <p:sp>
        <p:nvSpPr>
          <p:cNvPr id="101380" name="Slide Number Placeholder 3"/>
          <p:cNvSpPr>
            <a:spLocks noGrp="1"/>
          </p:cNvSpPr>
          <p:nvPr>
            <p:ph type="sldNum" sz="quarter" idx="4294967295"/>
          </p:nvPr>
        </p:nvSpPr>
        <p:spPr bwMode="auto">
          <a:xfrm>
            <a:off x="2977754" y="11772900"/>
            <a:ext cx="2278856" cy="62018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2" rIns="91424" bIns="45712"/>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B15F328C-8714-4806-934C-0B0F94F3DC5A}" type="slidenum">
              <a:rPr lang="en-US" altLang="en-US">
                <a:solidFill>
                  <a:srgbClr val="000000"/>
                </a:solidFill>
              </a:rPr>
              <a:pPr/>
              <a:t>115</a:t>
            </a:fld>
            <a:endParaRPr lang="en-US" altLang="en-US">
              <a:solidFill>
                <a:srgbClr val="000000"/>
              </a:solidFill>
            </a:endParaRPr>
          </a:p>
        </p:txBody>
      </p:sp>
    </p:spTree>
    <p:extLst>
      <p:ext uri="{BB962C8B-B14F-4D97-AF65-F5344CB8AC3E}">
        <p14:creationId xmlns:p14="http://schemas.microsoft.com/office/powerpoint/2010/main" xmlns="" val="407397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302362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982667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243C3C-B68C-419E-BE6B-3A7C5F4EDE83}" type="slidenum">
              <a:rPr lang="en-US" smtClean="0"/>
              <a:pPr>
                <a:defRPr/>
              </a:pPr>
              <a:t>119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SSC	</a:t>
            </a:r>
          </a:p>
        </p:txBody>
      </p:sp>
      <p:sp>
        <p:nvSpPr>
          <p:cNvPr id="5" name="Rectangle 3"/>
          <p:cNvSpPr>
            <a:spLocks noGrp="1" noChangeArrowheads="1"/>
          </p:cNvSpPr>
          <p:nvPr>
            <p:ph type="dt" idx="1"/>
          </p:nvPr>
        </p:nvSpPr>
        <p:spPr>
          <a:ln/>
        </p:spPr>
        <p:txBody>
          <a:bodyPr/>
          <a:lstStyle/>
          <a:p>
            <a:r>
              <a:rPr lang="en-US"/>
              <a:t>September 2005</a:t>
            </a:r>
          </a:p>
        </p:txBody>
      </p:sp>
      <p:sp>
        <p:nvSpPr>
          <p:cNvPr id="7" name="Rectangle 7"/>
          <p:cNvSpPr>
            <a:spLocks noGrp="1" noChangeArrowheads="1"/>
          </p:cNvSpPr>
          <p:nvPr>
            <p:ph type="sldNum" sz="quarter" idx="5"/>
          </p:nvPr>
        </p:nvSpPr>
        <p:spPr>
          <a:ln/>
        </p:spPr>
        <p:txBody>
          <a:bodyPr/>
          <a:lstStyle/>
          <a:p>
            <a:fld id="{2E981C25-976C-4EFA-BCBE-80D78F920084}" type="slidenum">
              <a:rPr lang="en-US"/>
              <a:pPr/>
              <a:t>10</a:t>
            </a:fld>
            <a:endParaRPr lang="en-US"/>
          </a:p>
        </p:txBody>
      </p:sp>
      <p:sp>
        <p:nvSpPr>
          <p:cNvPr id="627714" name="Rectangle 2"/>
          <p:cNvSpPr>
            <a:spLocks noGrp="1" noRot="1" noChangeAspect="1" noChangeArrowheads="1" noTextEdit="1"/>
          </p:cNvSpPr>
          <p:nvPr>
            <p:ph type="sldImg"/>
          </p:nvPr>
        </p:nvSpPr>
        <p:spPr>
          <a:xfrm>
            <a:off x="1143000" y="684213"/>
            <a:ext cx="4573588" cy="3430587"/>
          </a:xfrm>
          <a:ln/>
        </p:spPr>
      </p:sp>
      <p:sp>
        <p:nvSpPr>
          <p:cNvPr id="627715" name="Rectangle 3"/>
          <p:cNvSpPr>
            <a:spLocks noGrp="1" noChangeArrowheads="1"/>
          </p:cNvSpPr>
          <p:nvPr>
            <p:ph type="body" idx="1"/>
          </p:nvPr>
        </p:nvSpPr>
        <p:spPr>
          <a:xfrm>
            <a:off x="912813" y="4343400"/>
            <a:ext cx="5032375" cy="4116388"/>
          </a:xfrm>
        </p:spPr>
        <p:txBody>
          <a:bodyPr lIns="91460" tIns="45730" rIns="91460" bIns="45730"/>
          <a:lstStyle/>
          <a:p>
            <a:r>
              <a:rPr lang="en-US" sz="1000"/>
              <a:t>In a study based on 1995 hospital discharge data, the incidence of severe sepsis was documented as 300 per 100,000 population.  This is significantly greater than the incidence of other well recognized diseases such as CHF; and Colon cancer, breast cancer, and AIDS combined.  The annual mortality of severe sepsis in 1995 was 215,000 – which is comparable to the prehospital death rate of acute myocardial infarction, and significantly greater than death rates from breast cancer and AIDS.</a:t>
            </a:r>
          </a:p>
          <a:p>
            <a:endParaRPr 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77D5D-EF52-4E73-9517-47DF4E2FB086}" type="slidenum">
              <a:rPr lang="en-US" smtClean="0"/>
              <a:pPr>
                <a:defRPr/>
              </a:pPr>
              <a:t>16</a:t>
            </a:fld>
            <a:endParaRPr lang="en-US"/>
          </a:p>
        </p:txBody>
      </p:sp>
    </p:spTree>
    <p:extLst>
      <p:ext uri="{BB962C8B-B14F-4D97-AF65-F5344CB8AC3E}">
        <p14:creationId xmlns:p14="http://schemas.microsoft.com/office/powerpoint/2010/main" xmlns="" val="69514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77D5D-EF52-4E73-9517-47DF4E2FB086}" type="slidenum">
              <a:rPr lang="en-US" smtClean="0"/>
              <a:pPr>
                <a:defRPr/>
              </a:pPr>
              <a:t>17</a:t>
            </a:fld>
            <a:endParaRPr lang="en-US"/>
          </a:p>
        </p:txBody>
      </p:sp>
    </p:spTree>
    <p:extLst>
      <p:ext uri="{BB962C8B-B14F-4D97-AF65-F5344CB8AC3E}">
        <p14:creationId xmlns:p14="http://schemas.microsoft.com/office/powerpoint/2010/main" xmlns="" val="209904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09471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30" name="Rectangle 2"/>
          <p:cNvSpPr>
            <a:spLocks noGrp="1" noChangeArrowheads="1"/>
          </p:cNvSpPr>
          <p:nvPr>
            <p:ph type="body" idx="1"/>
          </p:nvPr>
        </p:nvSpPr>
        <p:spPr bwMode="auto"/>
        <p:txBody>
          <a:bodyPr wrap="square" numCol="1" anchor="t" anchorCtr="0" compatLnSpc="1">
            <a:prstTxWarp prst="textNoShape">
              <a:avLst/>
            </a:prstTxWarp>
          </a:bodyPr>
          <a:lstStyle/>
          <a:p>
            <a:pPr eaLnBrk="1" fontAlgn="auto" hangingPunct="1">
              <a:spcBef>
                <a:spcPts val="0"/>
              </a:spcBef>
              <a:spcAft>
                <a:spcPts val="0"/>
              </a:spcAft>
              <a:defRPr/>
            </a:pPr>
            <a:r>
              <a:rPr lang="en-US" sz="2200" smtClean="0">
                <a:latin typeface="Lucida Grande" charset="0"/>
                <a:ea typeface="+mn-ea"/>
                <a:cs typeface="Lucida Grande" charset="0"/>
                <a:sym typeface="Lucida Grande" charset="0"/>
              </a:rPr>
              <a:t>An incompletely understood pathogenesis:  hallmarks are microvascular thrombosis, vasodilation, free radical damage, Capillary Leak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Definitions according to the American College of Chest Physicians (ACCP) and Society of Critical Care Medicine (SCCM) in 1992 </a:t>
            </a:r>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FDD28-B468-4682-86A3-5DE02107F11E}" type="slidenum">
              <a:rPr lang="en-US"/>
              <a:pPr fontAlgn="base">
                <a:spcBef>
                  <a:spcPct val="0"/>
                </a:spcBef>
                <a:spcAft>
                  <a:spcPct val="0"/>
                </a:spcAft>
              </a:pPr>
              <a:t>47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00CCAB-777D-4B2C-8E3F-B3F1F70FD1AA}" type="slidenum">
              <a:rPr lang="en-US"/>
              <a:pPr fontAlgn="base">
                <a:spcBef>
                  <a:spcPct val="0"/>
                </a:spcBef>
                <a:spcAft>
                  <a:spcPct val="0"/>
                </a:spcAft>
              </a:pPr>
              <a:t>53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4977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89394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78123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5626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614735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75199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806710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57801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BM Header followed by Bullet">
    <p:spTree>
      <p:nvGrpSpPr>
        <p:cNvPr id="1" name=""/>
        <p:cNvGrpSpPr/>
        <p:nvPr/>
      </p:nvGrpSpPr>
      <p:grpSpPr>
        <a:xfrm>
          <a:off x="0" y="0"/>
          <a:ext cx="0" cy="0"/>
          <a:chOff x="0" y="0"/>
          <a:chExt cx="0" cy="0"/>
        </a:xfrm>
      </p:grpSpPr>
      <p:sp>
        <p:nvSpPr>
          <p:cNvPr id="4" name="Title 3"/>
          <p:cNvSpPr>
            <a:spLocks noGrp="1"/>
          </p:cNvSpPr>
          <p:nvPr>
            <p:ph type="title"/>
          </p:nvPr>
        </p:nvSpPr>
        <p:spPr>
          <a:xfrm>
            <a:off x="3556000" y="288518"/>
            <a:ext cx="5120640" cy="723900"/>
          </a:xfrm>
        </p:spPr>
        <p:txBody>
          <a:bodyPr/>
          <a:lstStyle/>
          <a:p>
            <a:r>
              <a:rPr lang="en-US"/>
              <a:t>Click to edit Master title style</a:t>
            </a:r>
          </a:p>
        </p:txBody>
      </p:sp>
      <p:sp>
        <p:nvSpPr>
          <p:cNvPr id="6" name="Text Placeholder 5"/>
          <p:cNvSpPr>
            <a:spLocks noGrp="1"/>
          </p:cNvSpPr>
          <p:nvPr>
            <p:ph type="body" sz="quarter" idx="11"/>
          </p:nvPr>
        </p:nvSpPr>
        <p:spPr>
          <a:xfrm>
            <a:off x="481013" y="1325650"/>
            <a:ext cx="8205787" cy="4645336"/>
          </a:xfrm>
        </p:spPr>
        <p:txBody>
          <a:bodyPr/>
          <a:lstStyle>
            <a:lvl1pPr marL="0" indent="0">
              <a:buFontTx/>
              <a:buNone/>
              <a:defRPr/>
            </a:lvl1pPr>
            <a:lvl2pPr marL="365125" indent="-365125">
              <a:buFont typeface="Arial"/>
              <a:buChar char="•"/>
              <a:defRPr/>
            </a:lvl2pPr>
          </a:lstStyle>
          <a:p>
            <a:pPr lvl="0"/>
            <a:r>
              <a:rPr lang="en-US" dirty="0"/>
              <a:t>Click to edit Master text styles</a:t>
            </a:r>
          </a:p>
          <a:p>
            <a:pPr lvl="1"/>
            <a:r>
              <a:rPr lang="en-US" dirty="0"/>
              <a:t>Second level</a:t>
            </a:r>
          </a:p>
        </p:txBody>
      </p:sp>
      <p:sp>
        <p:nvSpPr>
          <p:cNvPr id="7" name="Text Placeholder 12"/>
          <p:cNvSpPr>
            <a:spLocks noGrp="1"/>
          </p:cNvSpPr>
          <p:nvPr>
            <p:ph type="body" sz="quarter" idx="14"/>
          </p:nvPr>
        </p:nvSpPr>
        <p:spPr>
          <a:xfrm>
            <a:off x="0" y="6380212"/>
            <a:ext cx="9144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Tree>
    <p:extLst>
      <p:ext uri="{BB962C8B-B14F-4D97-AF65-F5344CB8AC3E}">
        <p14:creationId xmlns:p14="http://schemas.microsoft.com/office/powerpoint/2010/main" xmlns="" val="1584161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Slide 1">
    <p:spTree>
      <p:nvGrpSpPr>
        <p:cNvPr id="1" name=""/>
        <p:cNvGrpSpPr/>
        <p:nvPr/>
      </p:nvGrpSpPr>
      <p:grpSpPr>
        <a:xfrm>
          <a:off x="0" y="0"/>
          <a:ext cx="0" cy="0"/>
          <a:chOff x="0" y="0"/>
          <a:chExt cx="0" cy="0"/>
        </a:xfrm>
      </p:grpSpPr>
      <p:sp>
        <p:nvSpPr>
          <p:cNvPr id="2" name="Title 1"/>
          <p:cNvSpPr>
            <a:spLocks noGrp="1"/>
          </p:cNvSpPr>
          <p:nvPr>
            <p:ph type="title"/>
          </p:nvPr>
        </p:nvSpPr>
        <p:spPr>
          <a:xfrm>
            <a:off x="252001" y="364507"/>
            <a:ext cx="6074278" cy="787802"/>
          </a:xfrm>
        </p:spPr>
        <p:txBody>
          <a:bodyPr vert="horz"/>
          <a:lstStyle/>
          <a:p>
            <a:r>
              <a:rPr lang="sk-SK" dirty="0"/>
              <a:t>Click to edit Master title style</a:t>
            </a:r>
            <a:endParaRPr lang="en-US" dirty="0"/>
          </a:p>
        </p:txBody>
      </p:sp>
      <p:sp>
        <p:nvSpPr>
          <p:cNvPr id="6" name="Text Placeholder 5"/>
          <p:cNvSpPr>
            <a:spLocks noGrp="1"/>
          </p:cNvSpPr>
          <p:nvPr>
            <p:ph type="body" sz="quarter" idx="11"/>
          </p:nvPr>
        </p:nvSpPr>
        <p:spPr>
          <a:xfrm>
            <a:off x="252001" y="1281444"/>
            <a:ext cx="8639588" cy="4320625"/>
          </a:xfrm>
        </p:spPr>
        <p:txBody>
          <a:bodyPr/>
          <a:lstStyle>
            <a:lvl1pPr>
              <a:lnSpc>
                <a:spcPct val="120000"/>
              </a:lnSpc>
              <a:defRPr>
                <a:solidFill>
                  <a:schemeClr val="tx1"/>
                </a:solidFill>
              </a:defRPr>
            </a:lvl1pPr>
            <a:lvl2pPr>
              <a:lnSpc>
                <a:spcPct val="120000"/>
              </a:lnSpc>
              <a:defRPr>
                <a:solidFill>
                  <a:schemeClr val="tx1"/>
                </a:solidFill>
              </a:defRPr>
            </a:lvl2pPr>
            <a:lvl3pPr>
              <a:lnSpc>
                <a:spcPct val="120000"/>
              </a:lnSpc>
              <a:defRPr>
                <a:solidFill>
                  <a:schemeClr val="tx1"/>
                </a:solidFill>
              </a:defRPr>
            </a:lvl3pPr>
            <a:lvl4pPr>
              <a:lnSpc>
                <a:spcPct val="120000"/>
              </a:lnSpc>
              <a:defRPr>
                <a:solidFill>
                  <a:schemeClr val="tx1"/>
                </a:solidFill>
              </a:defRPr>
            </a:lvl4pPr>
            <a:lvl5pPr>
              <a:lnSpc>
                <a:spcPct val="12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736561842"/>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extLst mod="1">
    <p:ext uri="{DCECCB84-F9BA-43D5-87BE-67443E8EF086}">
      <p15:sldGuideLst xmlns:p15="http://schemas.microsoft.com/office/powerpoint/2012/main" xmlns="">
        <p15:guide id="1" orient="horz" pos="288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BM Title Slide">
    <p:spTree>
      <p:nvGrpSpPr>
        <p:cNvPr id="1" name=""/>
        <p:cNvGrpSpPr/>
        <p:nvPr/>
      </p:nvGrpSpPr>
      <p:grpSpPr>
        <a:xfrm>
          <a:off x="0" y="0"/>
          <a:ext cx="0" cy="0"/>
          <a:chOff x="0" y="0"/>
          <a:chExt cx="0" cy="0"/>
        </a:xfrm>
      </p:grpSpPr>
      <p:sp>
        <p:nvSpPr>
          <p:cNvPr id="5" name="Text Placeholder 7"/>
          <p:cNvSpPr>
            <a:spLocks noGrp="1"/>
          </p:cNvSpPr>
          <p:nvPr>
            <p:ph type="body" sz="quarter" idx="15"/>
          </p:nvPr>
        </p:nvSpPr>
        <p:spPr>
          <a:xfrm>
            <a:off x="457200" y="1523999"/>
            <a:ext cx="8229600" cy="3987801"/>
          </a:xfrm>
        </p:spPr>
        <p:txBody>
          <a:bodyPr tIns="0" rIns="0" bIns="0" anchor="ctr"/>
          <a:lstStyle>
            <a:lvl1pPr algn="ctr">
              <a:buFontTx/>
              <a:buNone/>
              <a:defRPr sz="4400">
                <a:solidFill>
                  <a:schemeClr val="tx1"/>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a:t>
            </a:r>
          </a:p>
        </p:txBody>
      </p:sp>
      <p:sp>
        <p:nvSpPr>
          <p:cNvPr id="3" name="Title 2"/>
          <p:cNvSpPr>
            <a:spLocks noGrp="1"/>
          </p:cNvSpPr>
          <p:nvPr>
            <p:ph type="title"/>
          </p:nvPr>
        </p:nvSpPr>
        <p:spPr/>
        <p:txBody>
          <a:bodyPr/>
          <a:lstStyle/>
          <a:p>
            <a:r>
              <a:rPr lang="en-US"/>
              <a:t>Click to edit Master title style</a:t>
            </a:r>
          </a:p>
        </p:txBody>
      </p:sp>
      <p:sp>
        <p:nvSpPr>
          <p:cNvPr id="7" name="Text Placeholder 12"/>
          <p:cNvSpPr>
            <a:spLocks noGrp="1"/>
          </p:cNvSpPr>
          <p:nvPr>
            <p:ph type="body" sz="quarter" idx="14"/>
          </p:nvPr>
        </p:nvSpPr>
        <p:spPr>
          <a:xfrm>
            <a:off x="0" y="6372324"/>
            <a:ext cx="9144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Tree>
    <p:extLst>
      <p:ext uri="{BB962C8B-B14F-4D97-AF65-F5344CB8AC3E}">
        <p14:creationId xmlns:p14="http://schemas.microsoft.com/office/powerpoint/2010/main" xmlns="" val="41133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157223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pic>
        <p:nvPicPr>
          <p:cNvPr id="3" name="Picture 5" descr="Survive sepsis.jpg"/>
          <p:cNvPicPr>
            <a:picLocks noChangeAspect="1"/>
          </p:cNvPicPr>
          <p:nvPr userDrawn="1"/>
        </p:nvPicPr>
        <p:blipFill>
          <a:blip r:embed="rId2" cstate="print"/>
          <a:srcRect/>
          <a:stretch>
            <a:fillRect/>
          </a:stretch>
        </p:blipFill>
        <p:spPr bwMode="auto">
          <a:xfrm>
            <a:off x="106363" y="5661025"/>
            <a:ext cx="1296987" cy="1152525"/>
          </a:xfrm>
          <a:prstGeom prst="rect">
            <a:avLst/>
          </a:prstGeom>
          <a:noFill/>
          <a:ln w="9525">
            <a:noFill/>
            <a:miter lim="800000"/>
            <a:headEnd/>
            <a:tailEnd/>
          </a:ln>
        </p:spPr>
      </p:pic>
      <p:pic>
        <p:nvPicPr>
          <p:cNvPr id="4" name="Picture 6" descr="Survive sepsis.jpg"/>
          <p:cNvPicPr>
            <a:picLocks noChangeAspect="1"/>
          </p:cNvPicPr>
          <p:nvPr userDrawn="1"/>
        </p:nvPicPr>
        <p:blipFill>
          <a:blip r:embed="rId2" cstate="print"/>
          <a:srcRect/>
          <a:stretch>
            <a:fillRect/>
          </a:stretch>
        </p:blipFill>
        <p:spPr bwMode="auto">
          <a:xfrm>
            <a:off x="7634288" y="0"/>
            <a:ext cx="1509712" cy="1341438"/>
          </a:xfrm>
          <a:prstGeom prst="rect">
            <a:avLst/>
          </a:prstGeom>
          <a:noFill/>
          <a:ln w="9525">
            <a:noFill/>
            <a:miter lim="800000"/>
            <a:headEnd/>
            <a:tailEnd/>
          </a:ln>
        </p:spPr>
      </p:pic>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1E15C35B-4A47-4A7C-BFD3-4F69D18DF3B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31305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119337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07209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681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770131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68257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460228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11/30/2018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5679581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8"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png"/></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8153400" cy="1371599"/>
          </a:xfrm>
        </p:spPr>
        <p:txBody>
          <a:bodyPr>
            <a:normAutofit fontScale="90000"/>
          </a:bodyPr>
          <a:lstStyle/>
          <a:p>
            <a:r>
              <a:rPr lang="en-US" b="1" dirty="0" smtClean="0"/>
              <a:t>Sepsis and Management of Septic Shock</a:t>
            </a:r>
            <a:endParaRPr lang="en-US" b="1" dirty="0"/>
          </a:p>
        </p:txBody>
      </p:sp>
      <p:sp>
        <p:nvSpPr>
          <p:cNvPr id="3" name="Subtitle 2"/>
          <p:cNvSpPr>
            <a:spLocks noGrp="1"/>
          </p:cNvSpPr>
          <p:nvPr>
            <p:ph type="subTitle" idx="1"/>
          </p:nvPr>
        </p:nvSpPr>
        <p:spPr>
          <a:xfrm>
            <a:off x="1828800" y="3276600"/>
            <a:ext cx="5715000" cy="2286000"/>
          </a:xfrm>
        </p:spPr>
        <p:txBody>
          <a:bodyPr>
            <a:noAutofit/>
          </a:bodyPr>
          <a:lstStyle/>
          <a:p>
            <a:pPr algn="ctr"/>
            <a:r>
              <a:rPr lang="en-US" sz="2800" b="1" dirty="0" smtClean="0">
                <a:solidFill>
                  <a:schemeClr val="tx1"/>
                </a:solidFill>
              </a:rPr>
              <a:t>Professor </a:t>
            </a:r>
            <a:r>
              <a:rPr lang="en-US" sz="2800" b="1" dirty="0" err="1" smtClean="0">
                <a:solidFill>
                  <a:schemeClr val="tx1"/>
                </a:solidFill>
              </a:rPr>
              <a:t>Quazi</a:t>
            </a:r>
            <a:r>
              <a:rPr lang="en-US" sz="2800" b="1" dirty="0" smtClean="0">
                <a:solidFill>
                  <a:schemeClr val="tx1"/>
                </a:solidFill>
              </a:rPr>
              <a:t> </a:t>
            </a:r>
            <a:r>
              <a:rPr lang="en-US" sz="2800" b="1" dirty="0" err="1" smtClean="0">
                <a:solidFill>
                  <a:schemeClr val="tx1"/>
                </a:solidFill>
              </a:rPr>
              <a:t>Tarikul</a:t>
            </a:r>
            <a:r>
              <a:rPr lang="en-US" sz="2800" b="1" dirty="0" smtClean="0">
                <a:solidFill>
                  <a:schemeClr val="tx1"/>
                </a:solidFill>
              </a:rPr>
              <a:t> Islam</a:t>
            </a:r>
          </a:p>
          <a:p>
            <a:pPr algn="ctr"/>
            <a:r>
              <a:rPr lang="en-US" sz="2800" b="1" dirty="0" smtClean="0">
                <a:solidFill>
                  <a:schemeClr val="tx1"/>
                </a:solidFill>
              </a:rPr>
              <a:t>Professor of Medicine</a:t>
            </a:r>
          </a:p>
          <a:p>
            <a:pPr algn="ctr"/>
            <a:r>
              <a:rPr lang="en-US" sz="2800" b="1" dirty="0" smtClean="0">
                <a:solidFill>
                  <a:schemeClr val="tx1"/>
                </a:solidFill>
              </a:rPr>
              <a:t>Popular Medical College</a:t>
            </a:r>
            <a:endParaRPr lang="en-US" sz="2800" b="1" dirty="0">
              <a:solidFill>
                <a:schemeClr val="tx1"/>
              </a:solidFill>
            </a:endParaRPr>
          </a:p>
        </p:txBody>
      </p:sp>
    </p:spTree>
    <p:extLst>
      <p:ext uri="{BB962C8B-B14F-4D97-AF65-F5344CB8AC3E}">
        <p14:creationId xmlns:p14="http://schemas.microsoft.com/office/powerpoint/2010/main" xmlns="" val="795554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bwMode="auto">
          <a:xfrm>
            <a:off x="1447800" y="304800"/>
            <a:ext cx="7696200" cy="1219200"/>
          </a:xfrm>
          <a:solidFill>
            <a:srgbClr val="FFFFFF"/>
          </a:solid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4000" b="1" dirty="0">
                <a:solidFill>
                  <a:srgbClr val="000066"/>
                </a:solidFill>
              </a:rPr>
              <a:t>Comparison With </a:t>
            </a:r>
            <a:br>
              <a:rPr lang="en-US" sz="4000" b="1" dirty="0">
                <a:solidFill>
                  <a:srgbClr val="000066"/>
                </a:solidFill>
              </a:rPr>
            </a:br>
            <a:r>
              <a:rPr lang="en-US" sz="4000" b="1" dirty="0">
                <a:solidFill>
                  <a:srgbClr val="000066"/>
                </a:solidFill>
              </a:rPr>
              <a:t>Other Major Diseases</a:t>
            </a:r>
          </a:p>
        </p:txBody>
      </p:sp>
      <p:sp>
        <p:nvSpPr>
          <p:cNvPr id="626691" name="Rectangle 3"/>
          <p:cNvSpPr>
            <a:spLocks noChangeArrowheads="1"/>
          </p:cNvSpPr>
          <p:nvPr/>
        </p:nvSpPr>
        <p:spPr bwMode="auto">
          <a:xfrm>
            <a:off x="3744913" y="2562225"/>
            <a:ext cx="293687" cy="6350"/>
          </a:xfrm>
          <a:prstGeom prst="rect">
            <a:avLst/>
          </a:prstGeom>
          <a:solidFill>
            <a:srgbClr val="1A789D"/>
          </a:solidFill>
          <a:ln w="9525">
            <a:noFill/>
            <a:miter lim="800000"/>
            <a:headEnd/>
            <a:tailEnd/>
          </a:ln>
        </p:spPr>
        <p:txBody>
          <a:bodyPr/>
          <a:lstStyle/>
          <a:p>
            <a:endParaRPr lang="en-US"/>
          </a:p>
        </p:txBody>
      </p:sp>
      <p:sp>
        <p:nvSpPr>
          <p:cNvPr id="626692" name="Rectangle 4"/>
          <p:cNvSpPr>
            <a:spLocks noChangeArrowheads="1"/>
          </p:cNvSpPr>
          <p:nvPr/>
        </p:nvSpPr>
        <p:spPr bwMode="auto">
          <a:xfrm>
            <a:off x="3744913" y="2574925"/>
            <a:ext cx="293687" cy="6350"/>
          </a:xfrm>
          <a:prstGeom prst="rect">
            <a:avLst/>
          </a:prstGeom>
          <a:solidFill>
            <a:srgbClr val="216287"/>
          </a:solidFill>
          <a:ln w="9525">
            <a:noFill/>
            <a:miter lim="800000"/>
            <a:headEnd/>
            <a:tailEnd/>
          </a:ln>
        </p:spPr>
        <p:txBody>
          <a:bodyPr/>
          <a:lstStyle/>
          <a:p>
            <a:endParaRPr lang="en-US"/>
          </a:p>
        </p:txBody>
      </p:sp>
      <p:sp>
        <p:nvSpPr>
          <p:cNvPr id="626693" name="Rectangle 5"/>
          <p:cNvSpPr>
            <a:spLocks noChangeArrowheads="1"/>
          </p:cNvSpPr>
          <p:nvPr/>
        </p:nvSpPr>
        <p:spPr bwMode="auto">
          <a:xfrm>
            <a:off x="3744913" y="2587625"/>
            <a:ext cx="293687" cy="6350"/>
          </a:xfrm>
          <a:prstGeom prst="rect">
            <a:avLst/>
          </a:prstGeom>
          <a:solidFill>
            <a:srgbClr val="255278"/>
          </a:solidFill>
          <a:ln w="9525">
            <a:noFill/>
            <a:miter lim="800000"/>
            <a:headEnd/>
            <a:tailEnd/>
          </a:ln>
        </p:spPr>
        <p:txBody>
          <a:bodyPr/>
          <a:lstStyle/>
          <a:p>
            <a:endParaRPr lang="en-US"/>
          </a:p>
        </p:txBody>
      </p:sp>
      <p:sp>
        <p:nvSpPr>
          <p:cNvPr id="626694" name="Text Box 6"/>
          <p:cNvSpPr txBox="1">
            <a:spLocks noChangeArrowheads="1"/>
          </p:cNvSpPr>
          <p:nvPr/>
        </p:nvSpPr>
        <p:spPr bwMode="auto">
          <a:xfrm>
            <a:off x="228600" y="6327775"/>
            <a:ext cx="8686800" cy="425450"/>
          </a:xfrm>
          <a:prstGeom prst="rect">
            <a:avLst/>
          </a:prstGeom>
          <a:noFill/>
          <a:ln w="12700" cap="sq">
            <a:noFill/>
            <a:miter lim="800000"/>
            <a:headEnd type="none" w="sm" len="sm"/>
            <a:tailEnd type="none" w="sm" len="sm"/>
          </a:ln>
          <a:effectLst/>
        </p:spPr>
        <p:txBody>
          <a:bodyPr lIns="0" tIns="0" rIns="0" bIns="0" anchor="ctr">
            <a:spAutoFit/>
          </a:bodyPr>
          <a:lstStyle/>
          <a:p>
            <a:pPr>
              <a:spcBef>
                <a:spcPct val="0"/>
              </a:spcBef>
            </a:pPr>
            <a:r>
              <a:rPr lang="en-US" sz="1400" baseline="30000"/>
              <a:t>†</a:t>
            </a:r>
            <a:r>
              <a:rPr lang="en-US" sz="1400">
                <a:latin typeface="Arial" pitchFamily="34" charset="0"/>
              </a:rPr>
              <a:t>National Center for Health Statistics, 2001.</a:t>
            </a:r>
            <a:r>
              <a:rPr lang="en-US" sz="1400"/>
              <a:t> </a:t>
            </a:r>
            <a:r>
              <a:rPr lang="en-US" sz="1400" baseline="30000"/>
              <a:t>§</a:t>
            </a:r>
            <a:r>
              <a:rPr lang="en-US" sz="1400">
                <a:latin typeface="Arial" pitchFamily="34" charset="0"/>
              </a:rPr>
              <a:t>American Cancer Society, 2001. </a:t>
            </a:r>
            <a:r>
              <a:rPr kumimoji="1" lang="en-US" sz="1400">
                <a:latin typeface="Arial" pitchFamily="34" charset="0"/>
              </a:rPr>
              <a:t>*American Heart Association. 2000.</a:t>
            </a:r>
            <a:r>
              <a:rPr lang="en-US" sz="1800" baseline="30000"/>
              <a:t> </a:t>
            </a:r>
            <a:r>
              <a:rPr lang="en-US" sz="1400" baseline="30000"/>
              <a:t>‡</a:t>
            </a:r>
            <a:r>
              <a:rPr kumimoji="1" lang="en-US" sz="1400">
                <a:latin typeface="Arial" pitchFamily="34" charset="0"/>
              </a:rPr>
              <a:t>Angus DC et al. </a:t>
            </a:r>
            <a:r>
              <a:rPr kumimoji="1" lang="en-US" sz="1400" i="1">
                <a:latin typeface="Arial" pitchFamily="34" charset="0"/>
              </a:rPr>
              <a:t>Crit Care Med.</a:t>
            </a:r>
            <a:r>
              <a:rPr kumimoji="1" lang="en-US" sz="1400">
                <a:latin typeface="Arial" pitchFamily="34" charset="0"/>
              </a:rPr>
              <a:t> 2001</a:t>
            </a:r>
            <a:r>
              <a:rPr lang="en-US" sz="1400">
                <a:effectLst>
                  <a:outerShdw blurRad="38100" dist="38100" dir="2700000" algn="tl">
                    <a:srgbClr val="C0C0C0"/>
                  </a:outerShdw>
                </a:effectLst>
                <a:latin typeface="Arial" pitchFamily="34" charset="0"/>
              </a:rPr>
              <a:t>;29(7):1303-1310</a:t>
            </a:r>
            <a:r>
              <a:rPr kumimoji="1" lang="en-US" sz="1400">
                <a:latin typeface="Arial" pitchFamily="34" charset="0"/>
              </a:rPr>
              <a:t>. </a:t>
            </a:r>
          </a:p>
        </p:txBody>
      </p:sp>
      <p:sp>
        <p:nvSpPr>
          <p:cNvPr id="626695" name="Text Box 7"/>
          <p:cNvSpPr txBox="1">
            <a:spLocks noChangeArrowheads="1"/>
          </p:cNvSpPr>
          <p:nvPr/>
        </p:nvSpPr>
        <p:spPr bwMode="auto">
          <a:xfrm>
            <a:off x="762000" y="5626100"/>
            <a:ext cx="6858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AIDS*</a:t>
            </a:r>
          </a:p>
        </p:txBody>
      </p:sp>
      <p:sp>
        <p:nvSpPr>
          <p:cNvPr id="626696" name="Text Box 8"/>
          <p:cNvSpPr txBox="1">
            <a:spLocks noChangeArrowheads="1"/>
          </p:cNvSpPr>
          <p:nvPr/>
        </p:nvSpPr>
        <p:spPr bwMode="auto">
          <a:xfrm>
            <a:off x="1524000" y="5626100"/>
            <a:ext cx="6096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Colon</a:t>
            </a:r>
          </a:p>
        </p:txBody>
      </p:sp>
      <p:sp>
        <p:nvSpPr>
          <p:cNvPr id="626697" name="Text Box 9"/>
          <p:cNvSpPr txBox="1">
            <a:spLocks noChangeArrowheads="1"/>
          </p:cNvSpPr>
          <p:nvPr/>
        </p:nvSpPr>
        <p:spPr bwMode="auto">
          <a:xfrm>
            <a:off x="2209800" y="5622925"/>
            <a:ext cx="7620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Breast</a:t>
            </a:r>
          </a:p>
        </p:txBody>
      </p:sp>
      <p:sp>
        <p:nvSpPr>
          <p:cNvPr id="626698" name="Text Box 10"/>
          <p:cNvSpPr txBox="1">
            <a:spLocks noChangeArrowheads="1"/>
          </p:cNvSpPr>
          <p:nvPr/>
        </p:nvSpPr>
        <p:spPr bwMode="auto">
          <a:xfrm>
            <a:off x="1803400" y="5867400"/>
            <a:ext cx="9144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Cancer</a:t>
            </a:r>
            <a:r>
              <a:rPr lang="en-US" sz="1600" b="1" baseline="30000"/>
              <a:t>§</a:t>
            </a:r>
          </a:p>
        </p:txBody>
      </p:sp>
      <p:sp>
        <p:nvSpPr>
          <p:cNvPr id="626699" name="Text Box 11"/>
          <p:cNvSpPr txBox="1">
            <a:spLocks noChangeArrowheads="1"/>
          </p:cNvSpPr>
          <p:nvPr/>
        </p:nvSpPr>
        <p:spPr bwMode="auto">
          <a:xfrm>
            <a:off x="2895600" y="5626100"/>
            <a:ext cx="7620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CHF</a:t>
            </a:r>
            <a:r>
              <a:rPr lang="en-US" sz="1600" b="1" baseline="30000"/>
              <a:t>†</a:t>
            </a:r>
          </a:p>
        </p:txBody>
      </p:sp>
      <p:sp>
        <p:nvSpPr>
          <p:cNvPr id="626700" name="Text Box 12"/>
          <p:cNvSpPr txBox="1">
            <a:spLocks noChangeArrowheads="1"/>
          </p:cNvSpPr>
          <p:nvPr/>
        </p:nvSpPr>
        <p:spPr bwMode="auto">
          <a:xfrm>
            <a:off x="3581400" y="5626100"/>
            <a:ext cx="838200" cy="488950"/>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Severe Sepsis</a:t>
            </a:r>
            <a:r>
              <a:rPr lang="en-US" sz="1600" b="1" baseline="30000"/>
              <a:t>‡</a:t>
            </a:r>
          </a:p>
        </p:txBody>
      </p:sp>
      <p:sp>
        <p:nvSpPr>
          <p:cNvPr id="626701" name="Text Box 13"/>
          <p:cNvSpPr txBox="1">
            <a:spLocks noChangeArrowheads="1"/>
          </p:cNvSpPr>
          <p:nvPr/>
        </p:nvSpPr>
        <p:spPr bwMode="auto">
          <a:xfrm rot="-5400000">
            <a:off x="-884237" y="3840162"/>
            <a:ext cx="24384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Cases/100,000</a:t>
            </a:r>
          </a:p>
        </p:txBody>
      </p:sp>
      <p:sp>
        <p:nvSpPr>
          <p:cNvPr id="626702" name="Text Box 14"/>
          <p:cNvSpPr txBox="1">
            <a:spLocks noChangeArrowheads="1"/>
          </p:cNvSpPr>
          <p:nvPr/>
        </p:nvSpPr>
        <p:spPr bwMode="auto">
          <a:xfrm>
            <a:off x="685800" y="1676400"/>
            <a:ext cx="2362200" cy="365125"/>
          </a:xfrm>
          <a:prstGeom prst="rect">
            <a:avLst/>
          </a:prstGeom>
          <a:noFill/>
          <a:ln w="12700" cap="sq">
            <a:noFill/>
            <a:miter lim="800000"/>
            <a:headEnd type="none" w="sm" len="sm"/>
            <a:tailEnd type="none" w="sm" len="sm"/>
          </a:ln>
          <a:effectLst/>
        </p:spPr>
        <p:txBody>
          <a:bodyPr lIns="0" tIns="0" rIns="0" bIns="0">
            <a:spAutoFit/>
          </a:bodyPr>
          <a:lstStyle/>
          <a:p>
            <a:pPr>
              <a:spcBef>
                <a:spcPct val="0"/>
              </a:spcBef>
            </a:pPr>
            <a:endParaRPr kumimoji="1" lang="en-US"/>
          </a:p>
        </p:txBody>
      </p:sp>
      <p:graphicFrame>
        <p:nvGraphicFramePr>
          <p:cNvPr id="626703" name="Object 15"/>
          <p:cNvGraphicFramePr>
            <a:graphicFrameLocks noChangeAspect="1"/>
          </p:cNvGraphicFramePr>
          <p:nvPr/>
        </p:nvGraphicFramePr>
        <p:xfrm>
          <a:off x="533400" y="2336800"/>
          <a:ext cx="3987800" cy="3533775"/>
        </p:xfrm>
        <a:graphic>
          <a:graphicData uri="http://schemas.openxmlformats.org/presentationml/2006/ole">
            <p:oleObj spid="_x0000_s3074" name="Chart" r:id="rId4" imgW="6096128" imgH="4067025" progId="MSGraph.Chart.8">
              <p:embed followColorScheme="full"/>
            </p:oleObj>
          </a:graphicData>
        </a:graphic>
      </p:graphicFrame>
      <p:sp>
        <p:nvSpPr>
          <p:cNvPr id="626704" name="Text Box 16"/>
          <p:cNvSpPr txBox="1">
            <a:spLocks noChangeArrowheads="1"/>
          </p:cNvSpPr>
          <p:nvPr/>
        </p:nvSpPr>
        <p:spPr bwMode="auto">
          <a:xfrm>
            <a:off x="533400" y="1898650"/>
            <a:ext cx="4038600" cy="365125"/>
          </a:xfrm>
          <a:prstGeom prst="rect">
            <a:avLst/>
          </a:prstGeom>
          <a:noFill/>
          <a:ln w="12700" cap="sq">
            <a:noFill/>
            <a:miter lim="800000"/>
            <a:headEnd type="none" w="sm" len="sm"/>
            <a:tailEnd type="none" w="sm" len="sm"/>
          </a:ln>
          <a:effectLst/>
        </p:spPr>
        <p:txBody>
          <a:bodyPr lIns="0" tIns="0" rIns="0" bIns="0">
            <a:spAutoFit/>
          </a:bodyPr>
          <a:lstStyle/>
          <a:p>
            <a:r>
              <a:rPr kumimoji="1" lang="en-US" b="1">
                <a:latin typeface="Arial" pitchFamily="34" charset="0"/>
              </a:rPr>
              <a:t>Incidence of Severe Sepsis</a:t>
            </a:r>
          </a:p>
        </p:txBody>
      </p:sp>
      <p:sp>
        <p:nvSpPr>
          <p:cNvPr id="626705" name="Text Box 17"/>
          <p:cNvSpPr txBox="1">
            <a:spLocks noChangeArrowheads="1"/>
          </p:cNvSpPr>
          <p:nvPr/>
        </p:nvSpPr>
        <p:spPr bwMode="auto">
          <a:xfrm>
            <a:off x="4953000" y="1898650"/>
            <a:ext cx="4038600" cy="365125"/>
          </a:xfrm>
          <a:prstGeom prst="rect">
            <a:avLst/>
          </a:prstGeom>
          <a:noFill/>
          <a:ln w="12700" cap="sq">
            <a:noFill/>
            <a:miter lim="800000"/>
            <a:headEnd type="none" w="sm" len="sm"/>
            <a:tailEnd type="none" w="sm" len="sm"/>
          </a:ln>
          <a:effectLst/>
        </p:spPr>
        <p:txBody>
          <a:bodyPr lIns="0" tIns="0" rIns="0" bIns="0">
            <a:spAutoFit/>
          </a:bodyPr>
          <a:lstStyle/>
          <a:p>
            <a:r>
              <a:rPr kumimoji="1" lang="en-US" b="1">
                <a:latin typeface="Arial" pitchFamily="34" charset="0"/>
              </a:rPr>
              <a:t>Mortality of Severe Sepsis</a:t>
            </a:r>
          </a:p>
        </p:txBody>
      </p:sp>
      <p:graphicFrame>
        <p:nvGraphicFramePr>
          <p:cNvPr id="626706" name="Object 18"/>
          <p:cNvGraphicFramePr>
            <a:graphicFrameLocks noChangeAspect="1"/>
          </p:cNvGraphicFramePr>
          <p:nvPr/>
        </p:nvGraphicFramePr>
        <p:xfrm>
          <a:off x="4521200" y="1933575"/>
          <a:ext cx="4432300" cy="4238625"/>
        </p:xfrm>
        <a:graphic>
          <a:graphicData uri="http://schemas.openxmlformats.org/presentationml/2006/ole">
            <p:oleObj spid="_x0000_s3075" name="Chart" r:id="rId5" imgW="4238513" imgH="4057778" progId="MSGraph.Chart.8">
              <p:embed followColorScheme="full"/>
            </p:oleObj>
          </a:graphicData>
        </a:graphic>
      </p:graphicFrame>
      <p:sp>
        <p:nvSpPr>
          <p:cNvPr id="626707" name="Text Box 19"/>
          <p:cNvSpPr txBox="1">
            <a:spLocks noChangeArrowheads="1"/>
          </p:cNvSpPr>
          <p:nvPr/>
        </p:nvSpPr>
        <p:spPr bwMode="auto">
          <a:xfrm>
            <a:off x="5416550" y="5591175"/>
            <a:ext cx="8382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AIDS*</a:t>
            </a:r>
            <a:endParaRPr lang="en-US" sz="1600" b="1" baseline="30000"/>
          </a:p>
        </p:txBody>
      </p:sp>
      <p:sp>
        <p:nvSpPr>
          <p:cNvPr id="626708" name="Text Box 20"/>
          <p:cNvSpPr txBox="1">
            <a:spLocks noChangeArrowheads="1"/>
          </p:cNvSpPr>
          <p:nvPr/>
        </p:nvSpPr>
        <p:spPr bwMode="auto">
          <a:xfrm>
            <a:off x="7943850" y="5578475"/>
            <a:ext cx="838200" cy="488950"/>
          </a:xfrm>
          <a:prstGeom prst="rect">
            <a:avLst/>
          </a:prstGeom>
          <a:noFill/>
          <a:ln w="12700" cap="sq">
            <a:noFill/>
            <a:miter lim="800000"/>
            <a:headEnd type="none" w="sm" len="sm"/>
            <a:tailEnd type="none" w="sm" len="sm"/>
          </a:ln>
          <a:effectLst/>
        </p:spPr>
        <p:txBody>
          <a:bodyPr lIns="0" tIns="0" rIns="0" bIns="0">
            <a:spAutoFit/>
          </a:bodyPr>
          <a:lstStyle/>
          <a:p>
            <a:pPr>
              <a:spcBef>
                <a:spcPct val="0"/>
              </a:spcBef>
            </a:pPr>
            <a:r>
              <a:rPr kumimoji="1" lang="en-US" sz="1600" b="1">
                <a:latin typeface="Arial" pitchFamily="34" charset="0"/>
              </a:rPr>
              <a:t>Severe</a:t>
            </a:r>
          </a:p>
          <a:p>
            <a:pPr>
              <a:spcBef>
                <a:spcPct val="0"/>
              </a:spcBef>
            </a:pPr>
            <a:r>
              <a:rPr kumimoji="1" lang="en-US" sz="1600" b="1">
                <a:latin typeface="Arial" pitchFamily="34" charset="0"/>
              </a:rPr>
              <a:t>Sepsis</a:t>
            </a:r>
            <a:r>
              <a:rPr lang="en-US" sz="1600" b="1" baseline="30000"/>
              <a:t>‡</a:t>
            </a:r>
          </a:p>
        </p:txBody>
      </p:sp>
      <p:sp>
        <p:nvSpPr>
          <p:cNvPr id="626709" name="Text Box 21"/>
          <p:cNvSpPr txBox="1">
            <a:spLocks noChangeArrowheads="1"/>
          </p:cNvSpPr>
          <p:nvPr/>
        </p:nvSpPr>
        <p:spPr bwMode="auto">
          <a:xfrm>
            <a:off x="7131050" y="5591175"/>
            <a:ext cx="762000" cy="244475"/>
          </a:xfrm>
          <a:prstGeom prst="rect">
            <a:avLst/>
          </a:prstGeom>
          <a:noFill/>
          <a:ln w="12700" cap="sq">
            <a:noFill/>
            <a:miter lim="800000"/>
            <a:headEnd type="none" w="sm" len="sm"/>
            <a:tailEnd type="none" w="sm" len="sm"/>
          </a:ln>
          <a:effectLst/>
        </p:spPr>
        <p:txBody>
          <a:bodyPr lIns="0" tIns="0" rIns="0" bIns="0">
            <a:spAutoFit/>
          </a:bodyPr>
          <a:lstStyle/>
          <a:p>
            <a:pPr algn="ctr"/>
            <a:r>
              <a:rPr kumimoji="1" lang="en-US" sz="1600" b="1">
                <a:latin typeface="Arial" pitchFamily="34" charset="0"/>
              </a:rPr>
              <a:t>AMI</a:t>
            </a:r>
            <a:r>
              <a:rPr lang="en-US" sz="1600" b="1" baseline="30000"/>
              <a:t>†</a:t>
            </a:r>
          </a:p>
        </p:txBody>
      </p:sp>
      <p:sp>
        <p:nvSpPr>
          <p:cNvPr id="626710" name="Text Box 22"/>
          <p:cNvSpPr txBox="1">
            <a:spLocks noChangeArrowheads="1"/>
          </p:cNvSpPr>
          <p:nvPr/>
        </p:nvSpPr>
        <p:spPr bwMode="auto">
          <a:xfrm>
            <a:off x="6407150" y="5591175"/>
            <a:ext cx="914400" cy="488950"/>
          </a:xfrm>
          <a:prstGeom prst="rect">
            <a:avLst/>
          </a:prstGeom>
          <a:noFill/>
          <a:ln w="12700" cap="sq">
            <a:noFill/>
            <a:miter lim="800000"/>
            <a:headEnd type="none" w="sm" len="sm"/>
            <a:tailEnd type="none" w="sm" len="sm"/>
          </a:ln>
          <a:effectLst/>
        </p:spPr>
        <p:txBody>
          <a:bodyPr lIns="0" tIns="0" rIns="0" bIns="0">
            <a:spAutoFit/>
          </a:bodyPr>
          <a:lstStyle/>
          <a:p>
            <a:r>
              <a:rPr kumimoji="1" lang="en-US" sz="1600" b="1">
                <a:latin typeface="Arial" pitchFamily="34" charset="0"/>
              </a:rPr>
              <a:t>Breast Cancer</a:t>
            </a:r>
            <a:r>
              <a:rPr lang="en-US" sz="1600" b="1" baseline="30000"/>
              <a:t>§</a:t>
            </a: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12775" y="228600"/>
            <a:ext cx="8153400" cy="990600"/>
          </a:xfrm>
        </p:spPr>
        <p:txBody>
          <a:bodyPr/>
          <a:lstStyle/>
          <a:p>
            <a:endParaRPr lang="en-US" smtClean="0"/>
          </a:p>
        </p:txBody>
      </p:sp>
      <p:sp>
        <p:nvSpPr>
          <p:cNvPr id="65539" name="Content Placeholder 2"/>
          <p:cNvSpPr>
            <a:spLocks noGrp="1"/>
          </p:cNvSpPr>
          <p:nvPr>
            <p:ph sz="quarter" idx="1"/>
          </p:nvPr>
        </p:nvSpPr>
        <p:spPr>
          <a:xfrm>
            <a:off x="457200" y="1600200"/>
            <a:ext cx="8308975" cy="4495800"/>
          </a:xfrm>
        </p:spPr>
        <p:txBody>
          <a:bodyPr/>
          <a:lstStyle/>
          <a:p>
            <a:pPr algn="just">
              <a:lnSpc>
                <a:spcPct val="150000"/>
              </a:lnSpc>
            </a:pPr>
            <a:r>
              <a:rPr lang="en-US" sz="2800" b="1" smtClean="0">
                <a:latin typeface="Times New Roman" pitchFamily="18" charset="0"/>
                <a:cs typeface="Times New Roman" pitchFamily="18" charset="0"/>
              </a:rPr>
              <a:t>SSC against using low-dose dopamine for renal protection</a:t>
            </a:r>
          </a:p>
          <a:p>
            <a:pPr algn="just">
              <a:lnSpc>
                <a:spcPct val="150000"/>
              </a:lnSpc>
            </a:pPr>
            <a:r>
              <a:rPr lang="en-US" sz="2800" b="1" smtClean="0">
                <a:latin typeface="Times New Roman" pitchFamily="18" charset="0"/>
                <a:cs typeface="Times New Roman" pitchFamily="18" charset="0"/>
              </a:rPr>
              <a:t>Using dobutamine in patients who show evidence of persistent hypoperfusion despite adequate fluid loading and the use of vasopressor agents</a:t>
            </a:r>
            <a:endParaRPr lang="en-US" sz="280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12775" y="228600"/>
            <a:ext cx="8153400" cy="990600"/>
          </a:xfrm>
        </p:spPr>
        <p:txBody>
          <a:bodyPr/>
          <a:lstStyle/>
          <a:p>
            <a:endParaRPr lang="en-US" smtClean="0"/>
          </a:p>
        </p:txBody>
      </p:sp>
      <p:sp>
        <p:nvSpPr>
          <p:cNvPr id="66563" name="Content Placeholder 2"/>
          <p:cNvSpPr>
            <a:spLocks noGrp="1"/>
          </p:cNvSpPr>
          <p:nvPr>
            <p:ph sz="quarter" idx="1"/>
          </p:nvPr>
        </p:nvSpPr>
        <p:spPr>
          <a:xfrm>
            <a:off x="612775" y="1600200"/>
            <a:ext cx="8153400" cy="4495800"/>
          </a:xfrm>
        </p:spPr>
        <p:txBody>
          <a:bodyPr/>
          <a:lstStyle/>
          <a:p>
            <a:pPr>
              <a:lnSpc>
                <a:spcPct val="150000"/>
              </a:lnSpc>
            </a:pPr>
            <a:r>
              <a:rPr lang="en-US" sz="2600" b="1" smtClean="0">
                <a:latin typeface="Times New Roman" pitchFamily="18" charset="0"/>
                <a:cs typeface="Times New Roman" pitchFamily="18" charset="0"/>
              </a:rPr>
              <a:t>All patients requiring vasopressors should have an arterial catheter placed as soon as possible if resources are available</a:t>
            </a:r>
            <a:endParaRPr lang="en-US" sz="2600" smtClean="0">
              <a:latin typeface="Times New Roman" pitchFamily="18" charset="0"/>
              <a:cs typeface="Times New Roman" pitchFamily="18" charset="0"/>
            </a:endParaRPr>
          </a:p>
        </p:txBody>
      </p:sp>
      <p:pic>
        <p:nvPicPr>
          <p:cNvPr id="66565" name="Picture 2" descr="C:\Documents and Settings\pc\Desktop\ABP photo.jpg"/>
          <p:cNvPicPr>
            <a:picLocks noChangeAspect="1" noChangeArrowheads="1"/>
          </p:cNvPicPr>
          <p:nvPr/>
        </p:nvPicPr>
        <p:blipFill>
          <a:blip r:embed="rId2"/>
          <a:srcRect t="3391" r="2383" b="8475"/>
          <a:stretch>
            <a:fillRect/>
          </a:stretch>
        </p:blipFill>
        <p:spPr bwMode="auto">
          <a:xfrm>
            <a:off x="6019800" y="4724400"/>
            <a:ext cx="31242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5200" y="624110"/>
            <a:ext cx="6589200" cy="823690"/>
          </a:xfrm>
        </p:spPr>
        <p:txBody>
          <a:bodyPr>
            <a:noAutofit/>
          </a:bodyPr>
          <a:lstStyle/>
          <a:p>
            <a:pPr algn="ctr"/>
            <a:r>
              <a:rPr lang="en-US" sz="2800" b="1" dirty="0">
                <a:solidFill>
                  <a:srgbClr val="B60225"/>
                </a:solidFill>
              </a:rPr>
              <a:t>Choice of </a:t>
            </a:r>
            <a:r>
              <a:rPr lang="en-US" sz="2800" b="1" dirty="0" smtClean="0">
                <a:solidFill>
                  <a:srgbClr val="B60225"/>
                </a:solidFill>
              </a:rPr>
              <a:t>VASOPRESSERS</a:t>
            </a:r>
            <a:endParaRPr lang="en-US" sz="2800" b="1" dirty="0">
              <a:solidFill>
                <a:srgbClr val="B60225"/>
              </a:solidFill>
            </a:endParaRPr>
          </a:p>
        </p:txBody>
      </p:sp>
      <p:sp>
        <p:nvSpPr>
          <p:cNvPr id="4" name="Text Placeholder 3"/>
          <p:cNvSpPr>
            <a:spLocks noGrp="1"/>
          </p:cNvSpPr>
          <p:nvPr>
            <p:ph type="body" sz="quarter" idx="14"/>
          </p:nvPr>
        </p:nvSpPr>
        <p:spPr/>
        <p:txBody>
          <a:bodyPr/>
          <a:lstStyle/>
          <a:p>
            <a:endParaRPr lang="en-US"/>
          </a:p>
        </p:txBody>
      </p:sp>
      <p:sp>
        <p:nvSpPr>
          <p:cNvPr id="6" name="TextBox 5"/>
          <p:cNvSpPr txBox="1"/>
          <p:nvPr/>
        </p:nvSpPr>
        <p:spPr>
          <a:xfrm>
            <a:off x="1143000" y="1672378"/>
            <a:ext cx="974725" cy="708025"/>
          </a:xfrm>
          <a:prstGeom prst="rect">
            <a:avLst/>
          </a:prstGeom>
          <a:noFill/>
        </p:spPr>
        <p:txBody>
          <a:bodyPr>
            <a:spAutoFit/>
          </a:bodyPr>
          <a:lstStyle/>
          <a:p>
            <a:pPr>
              <a:defRPr/>
            </a:pPr>
            <a:r>
              <a:rPr lang="en-US" sz="2000" b="1" i="1" u="sng" dirty="0">
                <a:effectLst>
                  <a:outerShdw blurRad="38100" dist="38100" dir="2700000" algn="tl">
                    <a:srgbClr val="000000">
                      <a:alpha val="43137"/>
                    </a:srgbClr>
                  </a:outerShdw>
                </a:effectLst>
              </a:rPr>
              <a:t>First Line</a:t>
            </a:r>
          </a:p>
        </p:txBody>
      </p:sp>
      <p:sp>
        <p:nvSpPr>
          <p:cNvPr id="7" name="TextBox 6"/>
          <p:cNvSpPr txBox="1"/>
          <p:nvPr/>
        </p:nvSpPr>
        <p:spPr>
          <a:xfrm>
            <a:off x="1143000" y="2739178"/>
            <a:ext cx="1168400" cy="708025"/>
          </a:xfrm>
          <a:prstGeom prst="rect">
            <a:avLst/>
          </a:prstGeom>
          <a:noFill/>
        </p:spPr>
        <p:txBody>
          <a:bodyPr>
            <a:spAutoFit/>
          </a:bodyPr>
          <a:lstStyle/>
          <a:p>
            <a:pPr>
              <a:defRPr/>
            </a:pPr>
            <a:r>
              <a:rPr lang="en-US" sz="2000" b="1" i="1" u="sng" dirty="0">
                <a:effectLst>
                  <a:outerShdw blurRad="38100" dist="38100" dir="2700000" algn="tl">
                    <a:srgbClr val="000000">
                      <a:alpha val="43137"/>
                    </a:srgbClr>
                  </a:outerShdw>
                </a:effectLst>
              </a:rPr>
              <a:t>Second Line</a:t>
            </a:r>
          </a:p>
        </p:txBody>
      </p:sp>
      <p:sp>
        <p:nvSpPr>
          <p:cNvPr id="8" name="TextBox 7"/>
          <p:cNvSpPr txBox="1"/>
          <p:nvPr/>
        </p:nvSpPr>
        <p:spPr>
          <a:xfrm>
            <a:off x="1154113" y="3805978"/>
            <a:ext cx="1157287" cy="708025"/>
          </a:xfrm>
          <a:prstGeom prst="rect">
            <a:avLst/>
          </a:prstGeom>
          <a:noFill/>
        </p:spPr>
        <p:txBody>
          <a:bodyPr>
            <a:spAutoFit/>
          </a:bodyPr>
          <a:lstStyle/>
          <a:p>
            <a:pPr>
              <a:defRPr/>
            </a:pPr>
            <a:r>
              <a:rPr lang="en-US" sz="2000" b="1" i="1" u="sng" dirty="0">
                <a:effectLst>
                  <a:outerShdw blurRad="38100" dist="38100" dir="2700000" algn="tl">
                    <a:srgbClr val="000000">
                      <a:alpha val="43137"/>
                    </a:srgbClr>
                  </a:outerShdw>
                </a:effectLst>
              </a:rPr>
              <a:t>Niche Drugs</a:t>
            </a:r>
          </a:p>
        </p:txBody>
      </p:sp>
      <p:sp>
        <p:nvSpPr>
          <p:cNvPr id="9" name="TextBox 5"/>
          <p:cNvSpPr txBox="1">
            <a:spLocks noChangeArrowheads="1"/>
          </p:cNvSpPr>
          <p:nvPr/>
        </p:nvSpPr>
        <p:spPr bwMode="auto">
          <a:xfrm>
            <a:off x="3343776" y="1444553"/>
            <a:ext cx="33276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b="1" dirty="0"/>
              <a:t>Norepinephrine</a:t>
            </a:r>
          </a:p>
        </p:txBody>
      </p:sp>
      <p:sp>
        <p:nvSpPr>
          <p:cNvPr id="10" name="TextBox 6"/>
          <p:cNvSpPr txBox="1">
            <a:spLocks noChangeArrowheads="1"/>
          </p:cNvSpPr>
          <p:nvPr/>
        </p:nvSpPr>
        <p:spPr bwMode="auto">
          <a:xfrm>
            <a:off x="2571750" y="2669328"/>
            <a:ext cx="2000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sz="2400" b="1"/>
              <a:t>Epinephrine</a:t>
            </a:r>
          </a:p>
        </p:txBody>
      </p:sp>
      <p:sp>
        <p:nvSpPr>
          <p:cNvPr id="11" name="TextBox 7"/>
          <p:cNvSpPr txBox="1">
            <a:spLocks noChangeArrowheads="1"/>
          </p:cNvSpPr>
          <p:nvPr/>
        </p:nvSpPr>
        <p:spPr bwMode="auto">
          <a:xfrm>
            <a:off x="5257800" y="2586778"/>
            <a:ext cx="24003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sz="2400" b="1"/>
              <a:t>Low Dose Vasopressin</a:t>
            </a:r>
          </a:p>
          <a:p>
            <a:pPr algn="ctr"/>
            <a:r>
              <a:rPr lang="en-US" altLang="en-US" sz="1600" b="1"/>
              <a:t>(.</a:t>
            </a:r>
            <a:r>
              <a:rPr lang="en-US" altLang="en-US" sz="1600"/>
              <a:t>01-.03 units/min</a:t>
            </a:r>
            <a:r>
              <a:rPr lang="en-US" altLang="en-US" sz="1600" b="1"/>
              <a:t>)</a:t>
            </a:r>
            <a:endParaRPr lang="en-US" altLang="en-US" sz="2400" b="1"/>
          </a:p>
        </p:txBody>
      </p:sp>
      <p:cxnSp>
        <p:nvCxnSpPr>
          <p:cNvPr id="12" name="Straight Connector 11"/>
          <p:cNvCxnSpPr/>
          <p:nvPr/>
        </p:nvCxnSpPr>
        <p:spPr>
          <a:xfrm>
            <a:off x="2571750" y="3348778"/>
            <a:ext cx="5086350" cy="0"/>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3" name="TextBox 10"/>
          <p:cNvSpPr txBox="1">
            <a:spLocks noChangeArrowheads="1"/>
          </p:cNvSpPr>
          <p:nvPr/>
        </p:nvSpPr>
        <p:spPr bwMode="auto">
          <a:xfrm>
            <a:off x="2571750" y="3737716"/>
            <a:ext cx="20002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sz="2400" b="1"/>
              <a:t>Dopamine </a:t>
            </a:r>
            <a:r>
              <a:rPr lang="en-US" altLang="en-US" sz="2400"/>
              <a:t>(sinus bradycardia)</a:t>
            </a:r>
          </a:p>
        </p:txBody>
      </p:sp>
      <p:sp>
        <p:nvSpPr>
          <p:cNvPr id="14" name="TextBox 11"/>
          <p:cNvSpPr txBox="1">
            <a:spLocks noChangeArrowheads="1"/>
          </p:cNvSpPr>
          <p:nvPr/>
        </p:nvSpPr>
        <p:spPr bwMode="auto">
          <a:xfrm>
            <a:off x="5341938" y="3823441"/>
            <a:ext cx="2659062"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sz="2400" b="1"/>
              <a:t>Phenylephrine </a:t>
            </a:r>
          </a:p>
          <a:p>
            <a:pPr algn="ctr"/>
            <a:r>
              <a:rPr lang="en-US" altLang="en-US" sz="2400"/>
              <a:t>(high cardiac output or serious tachyarrhythmias and salvage)</a:t>
            </a:r>
          </a:p>
        </p:txBody>
      </p:sp>
      <p:cxnSp>
        <p:nvCxnSpPr>
          <p:cNvPr id="15" name="Straight Connector 14"/>
          <p:cNvCxnSpPr/>
          <p:nvPr/>
        </p:nvCxnSpPr>
        <p:spPr>
          <a:xfrm flipH="1">
            <a:off x="3886200" y="2058141"/>
            <a:ext cx="457200" cy="61118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H="1" flipV="1">
            <a:off x="5314950" y="2072428"/>
            <a:ext cx="400050" cy="5969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3292475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600199" y="0"/>
            <a:ext cx="7165975" cy="12192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4000" b="1" dirty="0" smtClean="0">
                <a:solidFill>
                  <a:srgbClr val="C00000"/>
                </a:solidFill>
                <a:latin typeface="Times New Roman" pitchFamily="18" charset="0"/>
                <a:cs typeface="Times New Roman" pitchFamily="18" charset="0"/>
              </a:rPr>
              <a:t>Corticosteroids</a:t>
            </a:r>
            <a:br>
              <a:rPr lang="en-US" sz="4000" b="1" dirty="0" smtClean="0">
                <a:solidFill>
                  <a:srgbClr val="C00000"/>
                </a:solidFill>
                <a:latin typeface="Times New Roman" pitchFamily="18" charset="0"/>
                <a:cs typeface="Times New Roman" pitchFamily="18" charset="0"/>
              </a:rPr>
            </a:br>
            <a:endParaRPr lang="en-US" sz="4000" dirty="0" smtClean="0">
              <a:solidFill>
                <a:srgbClr val="C00000"/>
              </a:solidFill>
              <a:latin typeface="Times New Roman" pitchFamily="18" charset="0"/>
              <a:cs typeface="Times New Roman" pitchFamily="18" charset="0"/>
            </a:endParaRPr>
          </a:p>
        </p:txBody>
      </p:sp>
      <p:sp>
        <p:nvSpPr>
          <p:cNvPr id="68611" name="Content Placeholder 2"/>
          <p:cNvSpPr>
            <a:spLocks noGrp="1"/>
          </p:cNvSpPr>
          <p:nvPr>
            <p:ph sz="quarter" idx="1"/>
          </p:nvPr>
        </p:nvSpPr>
        <p:spPr>
          <a:xfrm>
            <a:off x="612775" y="1600200"/>
            <a:ext cx="8153400" cy="4495800"/>
          </a:xfrm>
        </p:spPr>
        <p:txBody>
          <a:bodyPr/>
          <a:lstStyle/>
          <a:p>
            <a:pPr algn="just">
              <a:lnSpc>
                <a:spcPct val="150000"/>
              </a:lnSpc>
            </a:pPr>
            <a:r>
              <a:rPr lang="en-US" sz="2800" b="1" smtClean="0">
                <a:latin typeface="Times New Roman" pitchFamily="18" charset="0"/>
                <a:cs typeface="Times New Roman" pitchFamily="18" charset="0"/>
              </a:rPr>
              <a:t>Using IV hydrocortisone is not recommended to treat septic shock patients if adequate fluid resuscitation and vasopressor therapy are able to restore hemodynamic stability.</a:t>
            </a:r>
          </a:p>
          <a:p>
            <a:pPr algn="just">
              <a:lnSpc>
                <a:spcPct val="150000"/>
              </a:lnSpc>
            </a:pPr>
            <a:r>
              <a:rPr lang="en-US" sz="2800" b="1" smtClean="0">
                <a:latin typeface="Times New Roman" pitchFamily="18" charset="0"/>
                <a:cs typeface="Times New Roman" pitchFamily="18" charset="0"/>
              </a:rPr>
              <a:t>If this is not achievable, IV hydrocortisone at a dose of 200 mg per day ma be used</a:t>
            </a:r>
            <a:endParaRPr 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b="1" dirty="0" smtClean="0">
                <a:solidFill>
                  <a:schemeClr val="tx1"/>
                </a:solidFill>
              </a:rPr>
              <a:t>Corticosteroids</a:t>
            </a:r>
          </a:p>
        </p:txBody>
      </p:sp>
      <p:sp>
        <p:nvSpPr>
          <p:cNvPr id="25603" name="Content Placeholder 2"/>
          <p:cNvSpPr>
            <a:spLocks noGrp="1"/>
          </p:cNvSpPr>
          <p:nvPr>
            <p:ph sz="quarter" idx="1"/>
          </p:nvPr>
        </p:nvSpPr>
        <p:spPr>
          <a:xfrm>
            <a:off x="301625" y="1527175"/>
            <a:ext cx="8504238" cy="4572000"/>
          </a:xfrm>
        </p:spPr>
        <p:txBody>
          <a:bodyPr>
            <a:normAutofit lnSpcReduction="10000"/>
          </a:bodyPr>
          <a:lstStyle/>
          <a:p>
            <a:endParaRPr lang="en-US" dirty="0" smtClean="0"/>
          </a:p>
          <a:p>
            <a:r>
              <a:rPr lang="en-US" sz="2800" dirty="0" smtClean="0"/>
              <a:t>Use in Septic Shock, if NO response to </a:t>
            </a:r>
            <a:r>
              <a:rPr lang="en-US" sz="2800" dirty="0" err="1" smtClean="0"/>
              <a:t>vasopressors</a:t>
            </a:r>
            <a:r>
              <a:rPr lang="en-US" sz="2800" dirty="0" smtClean="0"/>
              <a:t> and fluids</a:t>
            </a:r>
          </a:p>
          <a:p>
            <a:pPr lvl="1"/>
            <a:r>
              <a:rPr lang="en-US" sz="2800" dirty="0" smtClean="0"/>
              <a:t>HYDROCORTISONE 200mg -300mg / day Divided doses (Q6hrs)</a:t>
            </a:r>
          </a:p>
          <a:p>
            <a:pPr lvl="2"/>
            <a:r>
              <a:rPr lang="en-US" sz="2800" dirty="0" smtClean="0"/>
              <a:t>Initial Dose 100mg IV x1</a:t>
            </a:r>
          </a:p>
          <a:p>
            <a:pPr lvl="2"/>
            <a:r>
              <a:rPr lang="en-US" sz="2800" dirty="0" smtClean="0"/>
              <a:t>Consider for patients who received </a:t>
            </a:r>
            <a:r>
              <a:rPr lang="en-US" sz="2800" dirty="0" err="1" smtClean="0"/>
              <a:t>etomidate</a:t>
            </a:r>
            <a:endParaRPr lang="en-US" sz="2800" dirty="0" smtClean="0"/>
          </a:p>
          <a:p>
            <a:pPr lvl="2"/>
            <a:r>
              <a:rPr lang="en-US" sz="2800" dirty="0" smtClean="0"/>
              <a:t>No need for </a:t>
            </a:r>
            <a:r>
              <a:rPr lang="en-US" sz="2800" dirty="0" err="1" smtClean="0"/>
              <a:t>cosyntropin</a:t>
            </a:r>
            <a:r>
              <a:rPr lang="en-US" sz="2800" dirty="0" smtClean="0"/>
              <a:t> </a:t>
            </a:r>
            <a:r>
              <a:rPr lang="en-US" sz="2800" dirty="0" err="1" smtClean="0"/>
              <a:t>stim</a:t>
            </a:r>
            <a:r>
              <a:rPr lang="en-US" sz="2800" dirty="0" smtClean="0"/>
              <a:t> test</a:t>
            </a:r>
          </a:p>
          <a:p>
            <a:pPr lvl="2"/>
            <a:r>
              <a:rPr lang="en-US" sz="2800" dirty="0" smtClean="0"/>
              <a:t>Wean Steroids </a:t>
            </a:r>
            <a:r>
              <a:rPr lang="en-US" sz="2800" dirty="0" smtClean="0">
                <a:solidFill>
                  <a:srgbClr val="FF0000"/>
                </a:solidFill>
              </a:rPr>
              <a:t>QUICKLY</a:t>
            </a:r>
            <a:r>
              <a:rPr lang="en-US" sz="2800" dirty="0" smtClean="0"/>
              <a:t> once off </a:t>
            </a:r>
            <a:r>
              <a:rPr lang="en-US" sz="2800" dirty="0" err="1" smtClean="0">
                <a:solidFill>
                  <a:srgbClr val="FF0000"/>
                </a:solidFill>
              </a:rPr>
              <a:t>pressors</a:t>
            </a:r>
            <a:endParaRPr lang="en-US" sz="2800" dirty="0" smtClean="0">
              <a:solidFill>
                <a:srgbClr val="FF0000"/>
              </a:solidFill>
            </a:endParaRPr>
          </a:p>
          <a:p>
            <a:pPr lvl="1">
              <a:buFont typeface="Wingdings" pitchFamily="2" charset="2"/>
              <a:buNone/>
            </a:pPr>
            <a:endParaRPr lang="en-US" sz="2800" dirty="0" smtClean="0"/>
          </a:p>
          <a:p>
            <a:pPr lvl="2"/>
            <a:endParaRPr lang="en-US" dirty="0" smtClean="0"/>
          </a:p>
          <a:p>
            <a:pPr lvl="1">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3480416" y="308830"/>
            <a:ext cx="5120640" cy="723900"/>
          </a:xfrm>
          <a:prstGeom prst="rect">
            <a:avLst/>
          </a:prstGeom>
        </p:spPr>
        <p:txBody>
          <a:bodyPr vert="horz" lIns="91440" tIns="45720" rIns="91440" bIns="45720" rtlCol="0" anchor="ctr">
            <a:normAutofit/>
          </a:bodyPr>
          <a:lst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all" spc="0" normalizeH="0" baseline="0" noProof="0" dirty="0">
              <a:ln>
                <a:noFill/>
              </a:ln>
              <a:solidFill>
                <a:srgbClr val="C00000"/>
              </a:solidFill>
              <a:effectLst/>
              <a:uLnTx/>
              <a:uFillTx/>
              <a:latin typeface="Helvetica"/>
              <a:ea typeface="ＭＳ Ｐゴシック" pitchFamily="-112" charset="-128"/>
              <a:cs typeface="Helvetica"/>
            </a:endParaRPr>
          </a:p>
        </p:txBody>
      </p:sp>
      <p:sp>
        <p:nvSpPr>
          <p:cNvPr id="3" name="Title 2"/>
          <p:cNvSpPr>
            <a:spLocks noGrp="1"/>
          </p:cNvSpPr>
          <p:nvPr>
            <p:ph type="title"/>
          </p:nvPr>
        </p:nvSpPr>
        <p:spPr>
          <a:xfrm>
            <a:off x="3480416" y="266948"/>
            <a:ext cx="5120640" cy="723900"/>
          </a:xfrm>
        </p:spPr>
        <p:txBody>
          <a:bodyPr>
            <a:normAutofit/>
          </a:bodyPr>
          <a:lstStyle/>
          <a:p>
            <a:pPr algn="ctr"/>
            <a:endParaRPr lang="en-US" sz="2800" dirty="0">
              <a:solidFill>
                <a:srgbClr val="C00000"/>
              </a:solidFill>
            </a:endParaRPr>
          </a:p>
        </p:txBody>
      </p:sp>
      <p:pic>
        <p:nvPicPr>
          <p:cNvPr id="22" name="Picture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208" y="1982372"/>
            <a:ext cx="8497731" cy="308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49726049"/>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2819399" y="228600"/>
            <a:ext cx="5946775" cy="9906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4000" b="1" dirty="0" smtClean="0">
                <a:solidFill>
                  <a:srgbClr val="C00000"/>
                </a:solidFill>
                <a:latin typeface="Times New Roman" pitchFamily="18" charset="0"/>
                <a:cs typeface="Times New Roman" pitchFamily="18" charset="0"/>
              </a:rPr>
              <a:t>Blood products</a:t>
            </a:r>
            <a:br>
              <a:rPr lang="en-US" sz="4000" b="1" dirty="0" smtClean="0">
                <a:solidFill>
                  <a:srgbClr val="C00000"/>
                </a:solidFill>
                <a:latin typeface="Times New Roman" pitchFamily="18" charset="0"/>
                <a:cs typeface="Times New Roman" pitchFamily="18" charset="0"/>
              </a:rPr>
            </a:br>
            <a:endParaRPr lang="en-US" sz="4000" dirty="0" smtClean="0">
              <a:solidFill>
                <a:srgbClr val="C00000"/>
              </a:solidFill>
              <a:latin typeface="Times New Roman" pitchFamily="18" charset="0"/>
              <a:cs typeface="Times New Roman" pitchFamily="18" charset="0"/>
            </a:endParaRPr>
          </a:p>
        </p:txBody>
      </p:sp>
      <p:sp>
        <p:nvSpPr>
          <p:cNvPr id="69635" name="Content Placeholder 2"/>
          <p:cNvSpPr>
            <a:spLocks noGrp="1"/>
          </p:cNvSpPr>
          <p:nvPr>
            <p:ph sz="quarter" idx="1"/>
          </p:nvPr>
        </p:nvSpPr>
        <p:spPr>
          <a:xfrm>
            <a:off x="533400" y="1524000"/>
            <a:ext cx="8232775" cy="4572000"/>
          </a:xfrm>
        </p:spPr>
        <p:txBody>
          <a:bodyPr>
            <a:normAutofit lnSpcReduction="10000"/>
          </a:bodyPr>
          <a:lstStyle/>
          <a:p>
            <a:pPr algn="just">
              <a:lnSpc>
                <a:spcPct val="150000"/>
              </a:lnSpc>
            </a:pPr>
            <a:r>
              <a:rPr lang="en-US" sz="2800" b="1" smtClean="0">
                <a:latin typeface="Times New Roman" pitchFamily="18" charset="0"/>
                <a:cs typeface="Times New Roman" pitchFamily="18" charset="0"/>
              </a:rPr>
              <a:t>RBC transfusion only when hemoglobin concentration decreases to &lt; 7.0 g/dL. </a:t>
            </a:r>
          </a:p>
          <a:p>
            <a:pPr algn="just">
              <a:lnSpc>
                <a:spcPct val="150000"/>
              </a:lnSpc>
            </a:pPr>
            <a:r>
              <a:rPr lang="en-US" sz="2800" b="1" smtClean="0">
                <a:latin typeface="Times New Roman" pitchFamily="18" charset="0"/>
                <a:cs typeface="Times New Roman" pitchFamily="18" charset="0"/>
              </a:rPr>
              <a:t>No recommendation to use of erythropoietin for treatment of anemia associated with sepsis.</a:t>
            </a:r>
          </a:p>
          <a:p>
            <a:pPr algn="just">
              <a:lnSpc>
                <a:spcPct val="150000"/>
              </a:lnSpc>
            </a:pPr>
            <a:r>
              <a:rPr lang="en-US" sz="2800" b="1" smtClean="0">
                <a:latin typeface="Times New Roman" pitchFamily="18" charset="0"/>
                <a:cs typeface="Times New Roman" pitchFamily="18" charset="0"/>
              </a:rPr>
              <a:t>Use of fresh frozen plasma is not recommended to correct clotting abnormalities in the absence of bleeding or planned invasive procedures</a:t>
            </a:r>
          </a:p>
          <a:p>
            <a:pPr algn="just">
              <a:lnSpc>
                <a:spcPct val="150000"/>
              </a:lnSpc>
            </a:pPr>
            <a:endParaRPr lang="en-US" sz="2800" b="1"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12775" y="228600"/>
            <a:ext cx="8153400" cy="990600"/>
          </a:xfrm>
        </p:spPr>
        <p:txBody>
          <a:bodyPr/>
          <a:lstStyle/>
          <a:p>
            <a:endParaRPr lang="en-US" smtClean="0"/>
          </a:p>
        </p:txBody>
      </p:sp>
      <p:sp>
        <p:nvSpPr>
          <p:cNvPr id="70659" name="Content Placeholder 2"/>
          <p:cNvSpPr>
            <a:spLocks noGrp="1"/>
          </p:cNvSpPr>
          <p:nvPr>
            <p:ph sz="quarter" idx="1"/>
          </p:nvPr>
        </p:nvSpPr>
        <p:spPr>
          <a:xfrm>
            <a:off x="304800" y="1371600"/>
            <a:ext cx="8610600" cy="4495800"/>
          </a:xfrm>
        </p:spPr>
        <p:txBody>
          <a:bodyPr>
            <a:normAutofit fontScale="92500" lnSpcReduction="10000"/>
          </a:bodyPr>
          <a:lstStyle/>
          <a:p>
            <a:pPr>
              <a:lnSpc>
                <a:spcPct val="150000"/>
              </a:lnSpc>
              <a:buFont typeface="Wingdings" pitchFamily="2" charset="2"/>
              <a:buNone/>
            </a:pPr>
            <a:r>
              <a:rPr lang="en-US" sz="2800" b="1" smtClean="0">
                <a:solidFill>
                  <a:srgbClr val="C00000"/>
                </a:solidFill>
                <a:latin typeface="Times New Roman" pitchFamily="18" charset="0"/>
                <a:cs typeface="Times New Roman" pitchFamily="18" charset="0"/>
              </a:rPr>
              <a:t>Prophylactic platelet transfusion….</a:t>
            </a:r>
          </a:p>
          <a:p>
            <a:pPr>
              <a:lnSpc>
                <a:spcPct val="150000"/>
              </a:lnSpc>
            </a:pPr>
            <a:r>
              <a:rPr lang="en-US" sz="2800" b="1" smtClean="0">
                <a:latin typeface="Times New Roman" pitchFamily="18" charset="0"/>
                <a:cs typeface="Times New Roman" pitchFamily="18" charset="0"/>
              </a:rPr>
              <a:t>When counts are &lt; 10,000/mm3 in the absence of apparent bleeding </a:t>
            </a:r>
          </a:p>
          <a:p>
            <a:pPr>
              <a:lnSpc>
                <a:spcPct val="150000"/>
              </a:lnSpc>
            </a:pPr>
            <a:r>
              <a:rPr lang="en-US" sz="2800" b="1" smtClean="0">
                <a:latin typeface="Times New Roman" pitchFamily="18" charset="0"/>
                <a:cs typeface="Times New Roman" pitchFamily="18" charset="0"/>
              </a:rPr>
              <a:t>When counts are &lt; 20,000/mm3 if the patient has a significant risk of bleeding. </a:t>
            </a:r>
          </a:p>
          <a:p>
            <a:pPr>
              <a:lnSpc>
                <a:spcPct val="150000"/>
              </a:lnSpc>
            </a:pPr>
            <a:r>
              <a:rPr lang="en-US" sz="2800" b="1" smtClean="0">
                <a:latin typeface="Times New Roman" pitchFamily="18" charset="0"/>
                <a:cs typeface="Times New Roman" pitchFamily="18" charset="0"/>
              </a:rPr>
              <a:t>Higher platelet counts (≥ 50,000/mm3 are advised for active bleeding, surgery or invasive procedures</a:t>
            </a:r>
            <a:endParaRPr 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2438400" y="228600"/>
            <a:ext cx="6327775" cy="990600"/>
          </a:xfrm>
        </p:spPr>
        <p:txBody>
          <a:bodyPr/>
          <a:lstStyle/>
          <a:p>
            <a:r>
              <a:rPr lang="en-US" b="1" dirty="0" smtClean="0">
                <a:solidFill>
                  <a:srgbClr val="C00000"/>
                </a:solidFill>
                <a:latin typeface="Times New Roman" pitchFamily="18" charset="0"/>
                <a:cs typeface="Times New Roman" pitchFamily="18" charset="0"/>
              </a:rPr>
              <a:t>Glucose control….</a:t>
            </a:r>
            <a:endParaRPr lang="en-US" dirty="0" smtClean="0"/>
          </a:p>
        </p:txBody>
      </p:sp>
      <p:sp>
        <p:nvSpPr>
          <p:cNvPr id="82947" name="Content Placeholder 2"/>
          <p:cNvSpPr>
            <a:spLocks noGrp="1"/>
          </p:cNvSpPr>
          <p:nvPr>
            <p:ph sz="quarter" idx="1"/>
          </p:nvPr>
        </p:nvSpPr>
        <p:spPr>
          <a:xfrm>
            <a:off x="381000" y="1600200"/>
            <a:ext cx="8385175" cy="4495800"/>
          </a:xfrm>
        </p:spPr>
        <p:txBody>
          <a:bodyPr/>
          <a:lstStyle/>
          <a:p>
            <a:pPr algn="just">
              <a:lnSpc>
                <a:spcPct val="150000"/>
              </a:lnSpc>
            </a:pPr>
            <a:r>
              <a:rPr lang="en-US" sz="2800" b="1" smtClean="0">
                <a:latin typeface="Times New Roman" pitchFamily="18" charset="0"/>
                <a:cs typeface="Times New Roman" pitchFamily="18" charset="0"/>
              </a:rPr>
              <a:t>Commencing insulin when two consecutive blood glucose levels are &gt; 180 mg/dL</a:t>
            </a:r>
          </a:p>
          <a:p>
            <a:pPr algn="just">
              <a:lnSpc>
                <a:spcPct val="150000"/>
              </a:lnSpc>
            </a:pPr>
            <a:r>
              <a:rPr lang="en-US" sz="2800" b="1" smtClean="0">
                <a:latin typeface="Times New Roman" pitchFamily="18" charset="0"/>
                <a:cs typeface="Times New Roman" pitchFamily="18" charset="0"/>
              </a:rPr>
              <a:t>Blood glucose values be monitored every 1 to 2 hours until glucose values and insulin infusion rates are stable, then every 4 hours thereafter in patients receiving insulin infusions.</a:t>
            </a:r>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9"/>
          <p:cNvSpPr>
            <a:spLocks noGrp="1"/>
          </p:cNvSpPr>
          <p:nvPr>
            <p:ph type="title"/>
          </p:nvPr>
        </p:nvSpPr>
        <p:spPr>
          <a:xfrm>
            <a:off x="1447800" y="228600"/>
            <a:ext cx="7315200" cy="990600"/>
          </a:xfrm>
        </p:spPr>
        <p:txBody>
          <a:bodyPr/>
          <a:lstStyle/>
          <a:p>
            <a:r>
              <a:rPr lang="en-US" sz="3600" b="1" dirty="0" smtClean="0">
                <a:solidFill>
                  <a:srgbClr val="C00000"/>
                </a:solidFill>
                <a:latin typeface="Times New Roman" pitchFamily="18" charset="0"/>
                <a:cs typeface="Times New Roman" pitchFamily="18" charset="0"/>
              </a:rPr>
              <a:t>Renal replacement therapy</a:t>
            </a:r>
            <a:endParaRPr lang="en-US" sz="3600" dirty="0" smtClean="0"/>
          </a:p>
        </p:txBody>
      </p:sp>
      <p:sp>
        <p:nvSpPr>
          <p:cNvPr id="84995" name="Content Placeholder 10"/>
          <p:cNvSpPr>
            <a:spLocks noGrp="1"/>
          </p:cNvSpPr>
          <p:nvPr>
            <p:ph sz="quarter" idx="1"/>
          </p:nvPr>
        </p:nvSpPr>
        <p:spPr>
          <a:xfrm>
            <a:off x="304800" y="1589088"/>
            <a:ext cx="7315200" cy="4572000"/>
          </a:xfrm>
        </p:spPr>
        <p:txBody>
          <a:bodyPr/>
          <a:lstStyle/>
          <a:p>
            <a:pPr>
              <a:lnSpc>
                <a:spcPct val="150000"/>
              </a:lnSpc>
            </a:pPr>
            <a:endParaRPr lang="en-US" sz="2600" b="1" dirty="0" smtClean="0">
              <a:latin typeface="Times New Roman" pitchFamily="18" charset="0"/>
              <a:cs typeface="Times New Roman" pitchFamily="18" charset="0"/>
            </a:endParaRPr>
          </a:p>
          <a:p>
            <a:pPr>
              <a:lnSpc>
                <a:spcPct val="150000"/>
              </a:lnSpc>
            </a:pPr>
            <a:r>
              <a:rPr lang="en-US" sz="3200" b="1" dirty="0" smtClean="0">
                <a:latin typeface="Times New Roman" pitchFamily="18" charset="0"/>
                <a:cs typeface="Times New Roman" pitchFamily="18" charset="0"/>
              </a:rPr>
              <a:t>Either continuous RRT (CRRT) or intermittent RRT can be used in patients with sepsis and acute kidney injury</a:t>
            </a:r>
          </a:p>
          <a:p>
            <a:endParaRPr lang="en-US" dirty="0" smtClean="0"/>
          </a:p>
        </p:txBody>
      </p:sp>
      <p:sp>
        <p:nvSpPr>
          <p:cNvPr id="4" name="Slide Number Placeholder 3"/>
          <p:cNvSpPr>
            <a:spLocks noGrp="1"/>
          </p:cNvSpPr>
          <p:nvPr>
            <p:ph type="sldNum" sz="quarter" idx="11"/>
          </p:nvPr>
        </p:nvSpPr>
        <p:spPr/>
        <p:txBody>
          <a:bodyPr>
            <a:normAutofit/>
          </a:bodyPr>
          <a:lstStyle/>
          <a:p>
            <a:pPr>
              <a:defRPr/>
            </a:pPr>
            <a:fld id="{20978922-2BF4-4692-B890-9DAC78315FB3}" type="slidenum">
              <a:rPr lang="en-US" altLang="en-US" smtClean="0"/>
              <a:pPr>
                <a:defRPr/>
              </a:pPr>
              <a:t>109</a:t>
            </a:fld>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0" y="0"/>
            <a:ext cx="6589200" cy="1295400"/>
          </a:xfrm>
        </p:spPr>
        <p:txBody>
          <a:bodyPr/>
          <a:lstStyle/>
          <a:p>
            <a:r>
              <a:rPr lang="en-US" b="1" dirty="0" smtClean="0"/>
              <a:t>Global Sepsis</a:t>
            </a:r>
            <a:endParaRPr lang="en-US" b="1" dirty="0"/>
          </a:p>
        </p:txBody>
      </p:sp>
      <p:pic>
        <p:nvPicPr>
          <p:cNvPr id="3" name="Picture 2" descr="http://metrouk2.files.wordpress.com/2012/09/sepsis.png"/>
          <p:cNvPicPr>
            <a:picLocks noChangeAspect="1" noChangeArrowheads="1"/>
          </p:cNvPicPr>
          <p:nvPr/>
        </p:nvPicPr>
        <p:blipFill>
          <a:blip r:embed="rId2"/>
          <a:srcRect/>
          <a:stretch>
            <a:fillRect/>
          </a:stretch>
        </p:blipFill>
        <p:spPr bwMode="auto">
          <a:xfrm>
            <a:off x="0" y="1295400"/>
            <a:ext cx="9144000" cy="55626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612775" y="228600"/>
            <a:ext cx="8153400" cy="990600"/>
          </a:xfrm>
        </p:spPr>
        <p:txBody>
          <a:bodyPr/>
          <a:lstStyle/>
          <a:p>
            <a:endParaRPr lang="en-US" smtClean="0"/>
          </a:p>
        </p:txBody>
      </p:sp>
      <p:sp>
        <p:nvSpPr>
          <p:cNvPr id="86019" name="Content Placeholder 2"/>
          <p:cNvSpPr>
            <a:spLocks noGrp="1"/>
          </p:cNvSpPr>
          <p:nvPr>
            <p:ph sz="quarter" idx="1"/>
          </p:nvPr>
        </p:nvSpPr>
        <p:spPr>
          <a:xfrm>
            <a:off x="612775" y="1600200"/>
            <a:ext cx="8153400" cy="4495800"/>
          </a:xfrm>
        </p:spPr>
        <p:txBody>
          <a:bodyPr/>
          <a:lstStyle/>
          <a:p>
            <a:pPr algn="just">
              <a:lnSpc>
                <a:spcPct val="150000"/>
              </a:lnSpc>
            </a:pPr>
            <a:r>
              <a:rPr lang="en-US" sz="2600" b="1" smtClean="0">
                <a:latin typeface="Times New Roman" pitchFamily="18" charset="0"/>
                <a:cs typeface="Times New Roman" pitchFamily="18" charset="0"/>
              </a:rPr>
              <a:t>CRRT can be used to facilitate management of fluid balance in hemodynamically unstable septic patients</a:t>
            </a:r>
          </a:p>
          <a:p>
            <a:pPr algn="just">
              <a:lnSpc>
                <a:spcPct val="150000"/>
              </a:lnSpc>
            </a:pPr>
            <a:r>
              <a:rPr lang="en-US" sz="2600" b="1" smtClean="0">
                <a:latin typeface="Times New Roman" pitchFamily="18" charset="0"/>
                <a:cs typeface="Times New Roman" pitchFamily="18" charset="0"/>
              </a:rPr>
              <a:t>SSC guidelines against the use of RRT in patients with sepsis and acute kidney injury for increase in creatinine or oliguria without other definitive indications for dialysis.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12775" y="228600"/>
            <a:ext cx="8153400" cy="9906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Bicarbonate therapy</a:t>
            </a:r>
            <a:r>
              <a:rPr lang="en-US" b="1" dirty="0" smtClean="0"/>
              <a:t/>
            </a:r>
            <a:br>
              <a:rPr lang="en-US" b="1" dirty="0" smtClean="0"/>
            </a:br>
            <a:endParaRPr lang="en-US" dirty="0" smtClean="0"/>
          </a:p>
        </p:txBody>
      </p:sp>
      <p:sp>
        <p:nvSpPr>
          <p:cNvPr id="87043" name="Content Placeholder 2"/>
          <p:cNvSpPr>
            <a:spLocks noGrp="1"/>
          </p:cNvSpPr>
          <p:nvPr>
            <p:ph sz="quarter" idx="1"/>
          </p:nvPr>
        </p:nvSpPr>
        <p:spPr>
          <a:xfrm>
            <a:off x="228600" y="1600200"/>
            <a:ext cx="8537575" cy="4495800"/>
          </a:xfrm>
        </p:spPr>
        <p:txBody>
          <a:bodyPr/>
          <a:lstStyle/>
          <a:p>
            <a:pPr algn="just">
              <a:lnSpc>
                <a:spcPct val="150000"/>
              </a:lnSpc>
            </a:pPr>
            <a:endParaRPr lang="en-US" sz="2800" b="1" dirty="0" smtClean="0">
              <a:latin typeface="Times New Roman" pitchFamily="18" charset="0"/>
              <a:cs typeface="Times New Roman" pitchFamily="18" charset="0"/>
            </a:endParaRPr>
          </a:p>
          <a:p>
            <a:pPr algn="just">
              <a:lnSpc>
                <a:spcPct val="150000"/>
              </a:lnSpc>
            </a:pPr>
            <a:r>
              <a:rPr lang="en-US" sz="2800" b="1" dirty="0" smtClean="0">
                <a:latin typeface="Times New Roman" pitchFamily="18" charset="0"/>
                <a:cs typeface="Times New Roman" pitchFamily="18" charset="0"/>
              </a:rPr>
              <a:t>SSC against the use of sodium bicarbonate therapy to improve </a:t>
            </a:r>
            <a:r>
              <a:rPr lang="en-US" sz="2800" b="1" dirty="0" err="1" smtClean="0">
                <a:latin typeface="Times New Roman" pitchFamily="18" charset="0"/>
                <a:cs typeface="Times New Roman" pitchFamily="18" charset="0"/>
              </a:rPr>
              <a:t>hemodynamics</a:t>
            </a:r>
            <a:r>
              <a:rPr lang="en-US" sz="2800" b="1" dirty="0" smtClean="0">
                <a:latin typeface="Times New Roman" pitchFamily="18" charset="0"/>
                <a:cs typeface="Times New Roman" pitchFamily="18" charset="0"/>
              </a:rPr>
              <a:t> or to reduce </a:t>
            </a:r>
            <a:r>
              <a:rPr lang="en-US" sz="2800" b="1" dirty="0" err="1" smtClean="0">
                <a:latin typeface="Times New Roman" pitchFamily="18" charset="0"/>
                <a:cs typeface="Times New Roman" pitchFamily="18" charset="0"/>
              </a:rPr>
              <a:t>vasopressor</a:t>
            </a:r>
            <a:r>
              <a:rPr lang="en-US" sz="2800" b="1" dirty="0" smtClean="0">
                <a:latin typeface="Times New Roman" pitchFamily="18" charset="0"/>
                <a:cs typeface="Times New Roman" pitchFamily="18" charset="0"/>
              </a:rPr>
              <a:t> requirements in patients with </a:t>
            </a:r>
            <a:r>
              <a:rPr lang="en-US" sz="2800" b="1" dirty="0" err="1" smtClean="0">
                <a:latin typeface="Times New Roman" pitchFamily="18" charset="0"/>
                <a:cs typeface="Times New Roman" pitchFamily="18" charset="0"/>
              </a:rPr>
              <a:t>hypoperfusion</a:t>
            </a:r>
            <a:r>
              <a:rPr lang="en-US" sz="2800" b="1" dirty="0" smtClean="0">
                <a:latin typeface="Times New Roman" pitchFamily="18" charset="0"/>
                <a:cs typeface="Times New Roman" pitchFamily="18" charset="0"/>
              </a:rPr>
              <a:t>-induced lactic </a:t>
            </a:r>
            <a:r>
              <a:rPr lang="en-US" sz="2800" b="1" dirty="0" err="1" smtClean="0">
                <a:latin typeface="Times New Roman" pitchFamily="18" charset="0"/>
                <a:cs typeface="Times New Roman" pitchFamily="18" charset="0"/>
              </a:rPr>
              <a:t>acidemia</a:t>
            </a:r>
            <a:r>
              <a:rPr lang="en-US" sz="2800" b="1" dirty="0" smtClean="0">
                <a:latin typeface="Times New Roman" pitchFamily="18" charset="0"/>
                <a:cs typeface="Times New Roman" pitchFamily="18" charset="0"/>
              </a:rPr>
              <a:t> with pH ≥ 7.15</a:t>
            </a:r>
            <a:endParaRPr lang="en-US" sz="2800" dirty="0" smtClean="0">
              <a:latin typeface="Times New Roman" pitchFamily="18" charset="0"/>
              <a:cs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945200" y="0"/>
            <a:ext cx="6589200" cy="1905000"/>
          </a:xfrm>
        </p:spPr>
        <p:txBody>
          <a:bodyPr/>
          <a:lstStyle/>
          <a:p>
            <a:pPr algn="ctr"/>
            <a:r>
              <a:rPr lang="en-US" sz="3600" b="1" u="sng" dirty="0" smtClean="0">
                <a:ea typeface="ＭＳ Ｐゴシック" charset="-128"/>
              </a:rPr>
              <a:t>Logistic Regression Model</a:t>
            </a:r>
            <a:endParaRPr lang="en-US" sz="3200" b="1" dirty="0" smtClean="0">
              <a:ea typeface="ＭＳ Ｐゴシック" charset="-128"/>
            </a:endParaRPr>
          </a:p>
        </p:txBody>
      </p:sp>
      <p:pic>
        <p:nvPicPr>
          <p:cNvPr id="31746" name="Picture 2"/>
          <p:cNvPicPr>
            <a:picLocks noChangeAspect="1" noChangeArrowheads="1"/>
          </p:cNvPicPr>
          <p:nvPr/>
        </p:nvPicPr>
        <p:blipFill>
          <a:blip r:embed="rId2" cstate="print"/>
          <a:srcRect/>
          <a:stretch>
            <a:fillRect/>
          </a:stretch>
        </p:blipFill>
        <p:spPr bwMode="auto">
          <a:xfrm>
            <a:off x="0" y="1219200"/>
            <a:ext cx="9117786" cy="5638800"/>
          </a:xfrm>
          <a:prstGeom prst="rect">
            <a:avLst/>
          </a:prstGeom>
          <a:noFill/>
          <a:ln w="3175">
            <a:solidFill>
              <a:schemeClr val="tx1"/>
            </a:solidFill>
            <a:miter lim="800000"/>
            <a:headEnd/>
            <a:tailEnd/>
          </a:ln>
        </p:spPr>
      </p:pic>
      <p:sp>
        <p:nvSpPr>
          <p:cNvPr id="6" name="Rectangle 5"/>
          <p:cNvSpPr>
            <a:spLocks noChangeArrowheads="1"/>
          </p:cNvSpPr>
          <p:nvPr/>
        </p:nvSpPr>
        <p:spPr bwMode="auto">
          <a:xfrm>
            <a:off x="457200" y="2514600"/>
            <a:ext cx="8524875" cy="287337"/>
          </a:xfrm>
          <a:prstGeom prst="rect">
            <a:avLst/>
          </a:prstGeom>
          <a:noFill/>
          <a:ln w="41275">
            <a:solidFill>
              <a:srgbClr val="FF0000"/>
            </a:solidFill>
            <a:round/>
            <a:headEnd/>
            <a:tailEnd/>
          </a:ln>
        </p:spPr>
        <p:txBody>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95736" y="202617"/>
            <a:ext cx="4384629" cy="64462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02568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088" y="350838"/>
            <a:ext cx="4781181" cy="707886"/>
          </a:xfrm>
          <a:prstGeom prst="rect">
            <a:avLst/>
          </a:prstGeom>
        </p:spPr>
        <p:txBody>
          <a:bodyPr wrap="none">
            <a:spAutoFit/>
          </a:bodyPr>
          <a:lstStyle/>
          <a:p>
            <a:pPr>
              <a:defRPr/>
            </a:pPr>
            <a:r>
              <a:rPr kumimoji="1" lang="en-US" sz="4000" cap="all" spc="50" dirty="0">
                <a:solidFill>
                  <a:schemeClr val="accent1"/>
                </a:solidFill>
                <a:latin typeface="Helvetica" panose="020B0604020202020204" pitchFamily="34" charset="0"/>
                <a:ea typeface="+mj-ea"/>
                <a:cs typeface="Helvetica" panose="020B0604020202020204" pitchFamily="34" charset="0"/>
              </a:rPr>
              <a:t>To Save Lives.....</a:t>
            </a:r>
          </a:p>
        </p:txBody>
      </p:sp>
      <p:grpSp>
        <p:nvGrpSpPr>
          <p:cNvPr id="2" name="Group 4"/>
          <p:cNvGrpSpPr/>
          <p:nvPr/>
        </p:nvGrpSpPr>
        <p:grpSpPr>
          <a:xfrm>
            <a:off x="4503582" y="4335977"/>
            <a:ext cx="3799438" cy="2453706"/>
            <a:chOff x="4503582" y="4335977"/>
            <a:chExt cx="3799438" cy="2453706"/>
          </a:xfrm>
        </p:grpSpPr>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580684" y="4335977"/>
              <a:ext cx="2014364" cy="1790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83973" name="TextBox 3"/>
            <p:cNvSpPr txBox="1">
              <a:spLocks noChangeArrowheads="1"/>
            </p:cNvSpPr>
            <p:nvPr/>
          </p:nvSpPr>
          <p:spPr bwMode="auto">
            <a:xfrm>
              <a:off x="4503582" y="6266463"/>
              <a:ext cx="37994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dirty="0">
                  <a:solidFill>
                    <a:schemeClr val="accent1"/>
                  </a:solidFill>
                </a:rPr>
                <a:t>Early</a:t>
              </a:r>
              <a:r>
                <a:rPr lang="en-US" altLang="en-US" b="1" dirty="0"/>
                <a:t> </a:t>
              </a:r>
              <a:r>
                <a:rPr lang="en-US" altLang="en-US" dirty="0"/>
                <a:t>fluid resuscitation </a:t>
              </a:r>
            </a:p>
          </p:txBody>
        </p:sp>
      </p:grpSp>
      <p:grpSp>
        <p:nvGrpSpPr>
          <p:cNvPr id="4" name="Group 1"/>
          <p:cNvGrpSpPr/>
          <p:nvPr/>
        </p:nvGrpSpPr>
        <p:grpSpPr>
          <a:xfrm>
            <a:off x="427594" y="572710"/>
            <a:ext cx="3130550" cy="2505452"/>
            <a:chOff x="427594" y="572710"/>
            <a:chExt cx="3130550" cy="2505452"/>
          </a:xfrm>
        </p:grpSpPr>
        <p:pic>
          <p:nvPicPr>
            <p:cNvPr id="8196" name="Picture 4"/>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b="8680"/>
            <a:stretch/>
          </p:blipFill>
          <p:spPr bwMode="auto">
            <a:xfrm>
              <a:off x="1219200" y="572710"/>
              <a:ext cx="2034304" cy="1981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83975" name="Rectangle 5"/>
            <p:cNvSpPr>
              <a:spLocks noChangeArrowheads="1"/>
            </p:cNvSpPr>
            <p:nvPr/>
          </p:nvSpPr>
          <p:spPr bwMode="auto">
            <a:xfrm>
              <a:off x="427594" y="2554287"/>
              <a:ext cx="313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dirty="0">
                  <a:solidFill>
                    <a:schemeClr val="accent1"/>
                  </a:solidFill>
                </a:rPr>
                <a:t>Early</a:t>
              </a:r>
              <a:r>
                <a:rPr lang="en-US" altLang="en-US" dirty="0">
                  <a:solidFill>
                    <a:schemeClr val="accent1"/>
                  </a:solidFill>
                </a:rPr>
                <a:t> </a:t>
              </a:r>
              <a:r>
                <a:rPr lang="en-US" altLang="en-US" dirty="0"/>
                <a:t>identification </a:t>
              </a:r>
            </a:p>
          </p:txBody>
        </p:sp>
      </p:grpSp>
      <p:grpSp>
        <p:nvGrpSpPr>
          <p:cNvPr id="5" name="Group 3"/>
          <p:cNvGrpSpPr/>
          <p:nvPr/>
        </p:nvGrpSpPr>
        <p:grpSpPr>
          <a:xfrm>
            <a:off x="2846388" y="2153689"/>
            <a:ext cx="2734296" cy="2719522"/>
            <a:chOff x="2846388" y="2153689"/>
            <a:chExt cx="2734296" cy="2719522"/>
          </a:xfrm>
        </p:grpSpPr>
        <p:sp>
          <p:nvSpPr>
            <p:cNvPr id="83974" name="Rectangle 4"/>
            <p:cNvSpPr>
              <a:spLocks noChangeArrowheads="1"/>
            </p:cNvSpPr>
            <p:nvPr/>
          </p:nvSpPr>
          <p:spPr bwMode="auto">
            <a:xfrm>
              <a:off x="2846388" y="4349336"/>
              <a:ext cx="2622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b="1" dirty="0">
                  <a:solidFill>
                    <a:schemeClr val="accent1"/>
                  </a:solidFill>
                </a:rPr>
                <a:t>Early</a:t>
              </a:r>
              <a:r>
                <a:rPr lang="en-US" altLang="en-US" dirty="0">
                  <a:solidFill>
                    <a:schemeClr val="accent1"/>
                  </a:solidFill>
                </a:rPr>
                <a:t> </a:t>
              </a:r>
              <a:r>
                <a:rPr lang="en-US" altLang="en-US" dirty="0"/>
                <a:t>antibiotics</a:t>
              </a:r>
            </a:p>
          </p:txBody>
        </p:sp>
        <p:pic>
          <p:nvPicPr>
            <p:cNvPr id="8199" name="Picture 7"/>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543300" y="2153689"/>
              <a:ext cx="2037384" cy="2037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grpSp>
    </p:spTree>
    <p:extLst>
      <p:ext uri="{BB962C8B-B14F-4D97-AF65-F5344CB8AC3E}">
        <p14:creationId xmlns:p14="http://schemas.microsoft.com/office/powerpoint/2010/main" xmlns="" val="94447442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399" cy="1143000"/>
          </a:xfrm>
        </p:spPr>
        <p:txBody>
          <a:bodyPr>
            <a:normAutofit/>
          </a:bodyPr>
          <a:lstStyle/>
          <a:p>
            <a:r>
              <a:rPr lang="en-US" sz="4400" b="1" dirty="0">
                <a:solidFill>
                  <a:schemeClr val="tx1">
                    <a:lumMod val="75000"/>
                    <a:lumOff val="25000"/>
                  </a:schemeClr>
                </a:solidFill>
              </a:rPr>
              <a:t>Keys to Survival</a:t>
            </a:r>
          </a:p>
        </p:txBody>
      </p:sp>
      <p:sp>
        <p:nvSpPr>
          <p:cNvPr id="3" name="Content Placeholder 2"/>
          <p:cNvSpPr>
            <a:spLocks noGrp="1"/>
          </p:cNvSpPr>
          <p:nvPr>
            <p:ph idx="1"/>
          </p:nvPr>
        </p:nvSpPr>
        <p:spPr>
          <a:xfrm>
            <a:off x="304800" y="1447799"/>
            <a:ext cx="8686799" cy="5410201"/>
          </a:xfrm>
        </p:spPr>
        <p:txBody>
          <a:bodyPr>
            <a:normAutofit fontScale="92500" lnSpcReduction="10000"/>
          </a:bodyPr>
          <a:lstStyle/>
          <a:p>
            <a:pPr marL="234950" indent="-234950">
              <a:buFont typeface="Wingdings" panose="05000000000000000000" pitchFamily="2" charset="2"/>
              <a:buChar char="§"/>
            </a:pPr>
            <a:r>
              <a:rPr lang="en-US" b="1" dirty="0"/>
              <a:t>Early Identification</a:t>
            </a:r>
          </a:p>
          <a:p>
            <a:pPr lvl="1"/>
            <a:r>
              <a:rPr lang="en-US" dirty="0"/>
              <a:t>Subtle signs and symptoms</a:t>
            </a:r>
          </a:p>
          <a:p>
            <a:pPr lvl="1"/>
            <a:r>
              <a:rPr lang="en-US" dirty="0"/>
              <a:t>Don’t wait until your patient is hypotensive!</a:t>
            </a:r>
          </a:p>
          <a:p>
            <a:pPr marL="234950" lvl="1" indent="-182563">
              <a:buFont typeface="Wingdings" panose="05000000000000000000" pitchFamily="2" charset="2"/>
              <a:buChar char="§"/>
            </a:pPr>
            <a:r>
              <a:rPr lang="en-US" sz="2000" b="1" dirty="0"/>
              <a:t>Appropriate antibiotics in a timely manner</a:t>
            </a:r>
          </a:p>
          <a:p>
            <a:pPr lvl="1"/>
            <a:r>
              <a:rPr lang="en-US" dirty="0"/>
              <a:t>For every hour antibiotics are delayed during septic shock, the patient’s risk of death increases by 7.6%</a:t>
            </a:r>
          </a:p>
          <a:p>
            <a:pPr lvl="1"/>
            <a:r>
              <a:rPr lang="en-US" dirty="0"/>
              <a:t>The single most important intervention in treating sepsis</a:t>
            </a:r>
          </a:p>
          <a:p>
            <a:pPr marL="234950" lvl="1" indent="-182563">
              <a:buFont typeface="Wingdings" panose="05000000000000000000" pitchFamily="2" charset="2"/>
              <a:buChar char="§"/>
            </a:pPr>
            <a:r>
              <a:rPr lang="en-US" sz="2000" b="1" dirty="0"/>
              <a:t>Source Control</a:t>
            </a:r>
          </a:p>
          <a:p>
            <a:pPr lvl="1"/>
            <a:r>
              <a:rPr lang="en-US" dirty="0"/>
              <a:t>Antibiotics</a:t>
            </a:r>
          </a:p>
          <a:p>
            <a:pPr lvl="1"/>
            <a:r>
              <a:rPr lang="en-US" dirty="0"/>
              <a:t>Surgery</a:t>
            </a:r>
          </a:p>
          <a:p>
            <a:pPr marL="234950" lvl="1" indent="-182563">
              <a:buFont typeface="Wingdings" panose="05000000000000000000" pitchFamily="2" charset="2"/>
              <a:buChar char="§"/>
            </a:pPr>
            <a:r>
              <a:rPr lang="en-US" sz="2000" b="1" dirty="0"/>
              <a:t>IV Fluids and vasopressors if necessary (hemodynamic stability)</a:t>
            </a:r>
          </a:p>
          <a:p>
            <a:pPr marL="234950" lvl="1" indent="-182563">
              <a:buFont typeface="Wingdings" panose="05000000000000000000" pitchFamily="2" charset="2"/>
              <a:buChar char="§"/>
            </a:pPr>
            <a:r>
              <a:rPr lang="en-US" sz="2000" b="1" dirty="0"/>
              <a:t>Emergency supportive care for acute organ dysfunction</a:t>
            </a:r>
          </a:p>
          <a:p>
            <a:pPr lvl="1"/>
            <a:r>
              <a:rPr lang="en-US" dirty="0"/>
              <a:t>Ventilator</a:t>
            </a:r>
          </a:p>
          <a:p>
            <a:pPr lvl="1"/>
            <a:r>
              <a:rPr lang="en-US" dirty="0"/>
              <a:t>Continuous Renal Replacement Therapy (CRRT)</a:t>
            </a:r>
          </a:p>
          <a:p>
            <a:pPr lvl="1"/>
            <a:r>
              <a:rPr lang="en-US" dirty="0"/>
              <a:t>Prone positioning</a:t>
            </a:r>
          </a:p>
          <a:p>
            <a:pPr marL="201168" lvl="1" indent="0">
              <a:buNone/>
            </a:pPr>
            <a:endParaRPr lang="en-US" dirty="0"/>
          </a:p>
        </p:txBody>
      </p:sp>
      <p:pic>
        <p:nvPicPr>
          <p:cNvPr id="4" name="Picture 3"/>
          <p:cNvPicPr>
            <a:picLocks noChangeAspect="1"/>
          </p:cNvPicPr>
          <p:nvPr/>
        </p:nvPicPr>
        <p:blipFill>
          <a:blip r:embed="rId3"/>
          <a:stretch>
            <a:fillRect/>
          </a:stretch>
        </p:blipFill>
        <p:spPr>
          <a:xfrm>
            <a:off x="6096000" y="457200"/>
            <a:ext cx="2210159" cy="1600200"/>
          </a:xfrm>
          <a:prstGeom prst="rect">
            <a:avLst/>
          </a:prstGeom>
        </p:spPr>
      </p:pic>
    </p:spTree>
    <p:extLst>
      <p:ext uri="{BB962C8B-B14F-4D97-AF65-F5344CB8AC3E}">
        <p14:creationId xmlns:p14="http://schemas.microsoft.com/office/powerpoint/2010/main" xmlns="" val="3503838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
            <a:ext cx="8686799" cy="1257300"/>
          </a:xfrm>
        </p:spPr>
        <p:txBody>
          <a:bodyPr>
            <a:normAutofit fontScale="90000"/>
          </a:bodyPr>
          <a:lstStyle/>
          <a:p>
            <a:r>
              <a:rPr lang="en-US" sz="4400" dirty="0">
                <a:solidFill>
                  <a:schemeClr val="tx1">
                    <a:lumMod val="75000"/>
                    <a:lumOff val="25000"/>
                  </a:schemeClr>
                </a:solidFill>
              </a:rPr>
              <a:t>Patient’s journey does not end at </a:t>
            </a:r>
            <a:r>
              <a:rPr lang="en-US" sz="4400" dirty="0" smtClean="0">
                <a:solidFill>
                  <a:schemeClr val="tx1">
                    <a:lumMod val="75000"/>
                    <a:lumOff val="25000"/>
                  </a:schemeClr>
                </a:solidFill>
              </a:rPr>
              <a:t>        discharge</a:t>
            </a:r>
            <a:endParaRPr lang="en-US" sz="4400" dirty="0">
              <a:solidFill>
                <a:schemeClr val="tx1">
                  <a:lumMod val="75000"/>
                  <a:lumOff val="25000"/>
                </a:schemeClr>
              </a:solidFill>
            </a:endParaRPr>
          </a:p>
        </p:txBody>
      </p:sp>
      <p:pic>
        <p:nvPicPr>
          <p:cNvPr id="4" name="Content Placeholder 3"/>
          <p:cNvPicPr>
            <a:picLocks noGrp="1" noChangeAspect="1"/>
          </p:cNvPicPr>
          <p:nvPr>
            <p:ph idx="1"/>
          </p:nvPr>
        </p:nvPicPr>
        <p:blipFill>
          <a:blip r:embed="rId3"/>
          <a:stretch>
            <a:fillRect/>
          </a:stretch>
        </p:blipFill>
        <p:spPr>
          <a:xfrm>
            <a:off x="497892" y="1368334"/>
            <a:ext cx="6090816" cy="4754880"/>
          </a:xfrm>
          <a:prstGeom prst="rect">
            <a:avLst/>
          </a:prstGeom>
        </p:spPr>
      </p:pic>
      <p:sp>
        <p:nvSpPr>
          <p:cNvPr id="8" name="TextBox 7"/>
          <p:cNvSpPr txBox="1"/>
          <p:nvPr/>
        </p:nvSpPr>
        <p:spPr>
          <a:xfrm>
            <a:off x="152400" y="6234249"/>
            <a:ext cx="6781800" cy="507831"/>
          </a:xfrm>
          <a:prstGeom prst="rect">
            <a:avLst/>
          </a:prstGeom>
          <a:noFill/>
        </p:spPr>
        <p:txBody>
          <a:bodyPr wrap="square" rtlCol="0">
            <a:spAutoFit/>
          </a:bodyPr>
          <a:lstStyle/>
          <a:p>
            <a:r>
              <a:rPr lang="en-US" sz="900" dirty="0"/>
              <a:t>1_ Kessler RC, Sonnega A, Bromet E, et al.: Posttraumatic stress disorder in the National Comorbidity Survey. Arch Gen Psychiatry, 52: 1048–60, 1995. // Davydow DS, Gifford JM, Desai SV, et al.: Posttraumatic stress disorder in general intensive care unit survivors: a systematic review. </a:t>
            </a:r>
            <a:r>
              <a:rPr lang="pl-PL" sz="900" dirty="0"/>
              <a:t>Gen Hosp Psychiatry, 30: 421-434, 2008.</a:t>
            </a:r>
            <a:endParaRPr lang="en-US" sz="900" dirty="0"/>
          </a:p>
        </p:txBody>
      </p:sp>
      <p:sp>
        <p:nvSpPr>
          <p:cNvPr id="10" name="TextBox 9"/>
          <p:cNvSpPr txBox="1"/>
          <p:nvPr/>
        </p:nvSpPr>
        <p:spPr>
          <a:xfrm>
            <a:off x="6705600" y="1368334"/>
            <a:ext cx="2209800" cy="4785926"/>
          </a:xfrm>
          <a:prstGeom prst="rect">
            <a:avLst/>
          </a:prstGeom>
          <a:solidFill>
            <a:srgbClr val="D8E2E4"/>
          </a:solidFill>
        </p:spPr>
        <p:txBody>
          <a:bodyPr wrap="square" rtlCol="0">
            <a:spAutoFit/>
          </a:bodyPr>
          <a:lstStyle/>
          <a:p>
            <a:r>
              <a:rPr lang="en-US" sz="2000" dirty="0"/>
              <a:t>Other symptoms can include:</a:t>
            </a:r>
          </a:p>
          <a:p>
            <a:pPr marL="285750" indent="-285750">
              <a:buFont typeface="Arial" panose="020B0604020202020204" pitchFamily="34" charset="0"/>
              <a:buChar char="•"/>
            </a:pPr>
            <a:r>
              <a:rPr lang="en-US" sz="2000" dirty="0"/>
              <a:t>Sleep disturbance, including insomnia</a:t>
            </a:r>
          </a:p>
          <a:p>
            <a:pPr marL="285750" indent="-285750">
              <a:buFont typeface="Arial" panose="020B0604020202020204" pitchFamily="34" charset="0"/>
              <a:buChar char="•"/>
            </a:pPr>
            <a:r>
              <a:rPr lang="en-US" sz="2000" dirty="0"/>
              <a:t>Extreme tiredness and fatigue</a:t>
            </a:r>
          </a:p>
          <a:p>
            <a:pPr marL="285750" indent="-285750">
              <a:buFont typeface="Arial" panose="020B0604020202020204" pitchFamily="34" charset="0"/>
              <a:buChar char="•"/>
            </a:pPr>
            <a:r>
              <a:rPr lang="en-US" sz="2000" dirty="0"/>
              <a:t>Inability to concentrate</a:t>
            </a:r>
          </a:p>
          <a:p>
            <a:pPr marL="285750" indent="-285750">
              <a:buFont typeface="Arial" panose="020B0604020202020204" pitchFamily="34" charset="0"/>
              <a:buChar char="•"/>
            </a:pPr>
            <a:r>
              <a:rPr lang="en-US" sz="2000" dirty="0"/>
              <a:t>Loss of confidence and self-belief</a:t>
            </a:r>
          </a:p>
          <a:p>
            <a:endParaRPr lang="en-US" sz="1000" dirty="0"/>
          </a:p>
          <a:p>
            <a:endParaRPr lang="en-US" sz="300" dirty="0"/>
          </a:p>
          <a:p>
            <a:endParaRPr lang="en-US" sz="300" dirty="0"/>
          </a:p>
          <a:p>
            <a:endParaRPr lang="en-US" sz="300" dirty="0"/>
          </a:p>
          <a:p>
            <a:endParaRPr lang="en-US" sz="300" dirty="0"/>
          </a:p>
          <a:p>
            <a:endParaRPr lang="en-US" sz="300" dirty="0"/>
          </a:p>
        </p:txBody>
      </p:sp>
      <p:pic>
        <p:nvPicPr>
          <p:cNvPr id="11" name="Picture 10"/>
          <p:cNvPicPr>
            <a:picLocks noChangeAspect="1"/>
          </p:cNvPicPr>
          <p:nvPr/>
        </p:nvPicPr>
        <p:blipFill>
          <a:blip r:embed="rId4"/>
          <a:stretch>
            <a:fillRect/>
          </a:stretch>
        </p:blipFill>
        <p:spPr>
          <a:xfrm>
            <a:off x="5562600" y="1484811"/>
            <a:ext cx="885825" cy="895350"/>
          </a:xfrm>
          <a:prstGeom prst="rect">
            <a:avLst/>
          </a:prstGeom>
        </p:spPr>
      </p:pic>
    </p:spTree>
    <p:extLst>
      <p:ext uri="{BB962C8B-B14F-4D97-AF65-F5344CB8AC3E}">
        <p14:creationId xmlns:p14="http://schemas.microsoft.com/office/powerpoint/2010/main" xmlns="" val="12570044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4298" y="1359626"/>
            <a:ext cx="2574758" cy="1828800"/>
          </a:xfrm>
          <a:prstGeom prst="rect">
            <a:avLst/>
          </a:prstGeom>
        </p:spPr>
      </p:pic>
      <p:sp>
        <p:nvSpPr>
          <p:cNvPr id="2" name="Title 1"/>
          <p:cNvSpPr>
            <a:spLocks noGrp="1"/>
          </p:cNvSpPr>
          <p:nvPr>
            <p:ph type="title"/>
          </p:nvPr>
        </p:nvSpPr>
        <p:spPr>
          <a:xfrm>
            <a:off x="1143000" y="0"/>
            <a:ext cx="8000999" cy="685800"/>
          </a:xfrm>
        </p:spPr>
        <p:txBody>
          <a:bodyPr>
            <a:normAutofit fontScale="90000"/>
          </a:bodyPr>
          <a:lstStyle/>
          <a:p>
            <a:r>
              <a:rPr lang="en-US" sz="4400" b="1" dirty="0">
                <a:solidFill>
                  <a:schemeClr val="tx1">
                    <a:lumMod val="75000"/>
                    <a:lumOff val="25000"/>
                  </a:schemeClr>
                </a:solidFill>
              </a:rPr>
              <a:t>Healthcare Providers Can . . .</a:t>
            </a:r>
          </a:p>
        </p:txBody>
      </p:sp>
      <p:sp>
        <p:nvSpPr>
          <p:cNvPr id="3" name="Content Placeholder 2"/>
          <p:cNvSpPr>
            <a:spLocks noGrp="1"/>
          </p:cNvSpPr>
          <p:nvPr>
            <p:ph idx="1"/>
          </p:nvPr>
        </p:nvSpPr>
        <p:spPr>
          <a:xfrm>
            <a:off x="152400" y="1295400"/>
            <a:ext cx="8991599" cy="5562600"/>
          </a:xfrm>
        </p:spPr>
        <p:txBody>
          <a:bodyPr>
            <a:normAutofit fontScale="85000" lnSpcReduction="20000"/>
          </a:bodyPr>
          <a:lstStyle/>
          <a:p>
            <a:pPr marL="0" indent="0">
              <a:buNone/>
            </a:pPr>
            <a:r>
              <a:rPr lang="en-US" sz="2400" b="1" dirty="0"/>
              <a:t>Prevent infections. </a:t>
            </a:r>
            <a:endParaRPr lang="en-US" sz="2400" dirty="0"/>
          </a:p>
          <a:p>
            <a:pPr marL="579946" lvl="1" indent="-287338">
              <a:buFont typeface="Arial" panose="020B0604020202020204" pitchFamily="34" charset="0"/>
              <a:buChar char="•"/>
            </a:pPr>
            <a:r>
              <a:rPr lang="en-US" sz="2200" dirty="0"/>
              <a:t>Hand washing = #1 way to prevent infection</a:t>
            </a:r>
          </a:p>
          <a:p>
            <a:pPr marL="579946" lvl="1" indent="-287338">
              <a:buFont typeface="Arial" panose="020B0604020202020204" pitchFamily="34" charset="0"/>
              <a:buChar char="•"/>
            </a:pPr>
            <a:r>
              <a:rPr lang="en-US" sz="2200" dirty="0"/>
              <a:t>Sterile Technique and Maintenance</a:t>
            </a:r>
          </a:p>
          <a:p>
            <a:pPr marL="1084263" lvl="2" indent="-287338">
              <a:buFont typeface="Arial" panose="020B0604020202020204" pitchFamily="34" charset="0"/>
              <a:buChar char="•"/>
            </a:pPr>
            <a:r>
              <a:rPr lang="en-US" sz="2200" dirty="0"/>
              <a:t>Foley insertion (and maintenance)</a:t>
            </a:r>
          </a:p>
          <a:p>
            <a:pPr marL="1084263" lvl="2" indent="-287338">
              <a:buFont typeface="Arial" panose="020B0604020202020204" pitchFamily="34" charset="0"/>
              <a:buChar char="•"/>
            </a:pPr>
            <a:r>
              <a:rPr lang="en-US" sz="2200" dirty="0"/>
              <a:t>Line insertion and draws </a:t>
            </a:r>
            <a:r>
              <a:rPr lang="en-US" sz="2200" dirty="0" smtClean="0"/>
              <a:t>( </a:t>
            </a:r>
            <a:r>
              <a:rPr lang="en-US" sz="2200" dirty="0"/>
              <a:t>maintenance)</a:t>
            </a:r>
          </a:p>
          <a:p>
            <a:pPr marL="1084263" lvl="2" indent="-287338">
              <a:buFont typeface="Arial" panose="020B0604020202020204" pitchFamily="34" charset="0"/>
              <a:buChar char="•"/>
            </a:pPr>
            <a:r>
              <a:rPr lang="en-US" sz="2200" dirty="0"/>
              <a:t>Invasive procedures</a:t>
            </a:r>
          </a:p>
          <a:p>
            <a:pPr marL="579946" lvl="1" indent="-287338">
              <a:buFont typeface="Arial" panose="020B0604020202020204" pitchFamily="34" charset="0"/>
              <a:buChar char="•"/>
            </a:pPr>
            <a:r>
              <a:rPr lang="en-US" sz="2200" dirty="0"/>
              <a:t>Vaccines</a:t>
            </a:r>
          </a:p>
          <a:p>
            <a:pPr marL="1084263" lvl="2" indent="-287338">
              <a:buFont typeface="Arial" panose="020B0604020202020204" pitchFamily="34" charset="0"/>
              <a:buChar char="•"/>
            </a:pPr>
            <a:r>
              <a:rPr lang="en-US" sz="2200" dirty="0"/>
              <a:t>Flu and pneumonia shots</a:t>
            </a:r>
          </a:p>
          <a:p>
            <a:pPr marL="796925" lvl="2" indent="0">
              <a:buNone/>
            </a:pPr>
            <a:endParaRPr lang="en-US" sz="1200" dirty="0"/>
          </a:p>
          <a:p>
            <a:pPr marL="0" indent="0">
              <a:lnSpc>
                <a:spcPct val="120000"/>
              </a:lnSpc>
              <a:spcBef>
                <a:spcPts val="0"/>
              </a:spcBef>
              <a:spcAft>
                <a:spcPts val="0"/>
              </a:spcAft>
              <a:buNone/>
            </a:pPr>
            <a:r>
              <a:rPr lang="en-US" sz="2400" b="1" dirty="0"/>
              <a:t>Reassess patient management. </a:t>
            </a:r>
            <a:r>
              <a:rPr lang="en-US" sz="2400" dirty="0"/>
              <a:t>Check patient progress frequently. Reassess antibiotic therapy 24-48 hours or sooner to change therapy as needed (narrow the spectrum). Be sure the antibiotic type, dose, and duration are correct. </a:t>
            </a:r>
          </a:p>
          <a:p>
            <a:pPr marL="0" indent="0">
              <a:lnSpc>
                <a:spcPct val="120000"/>
              </a:lnSpc>
              <a:spcBef>
                <a:spcPts val="0"/>
              </a:spcBef>
              <a:spcAft>
                <a:spcPts val="0"/>
              </a:spcAft>
              <a:buNone/>
            </a:pPr>
            <a:endParaRPr lang="en-US" sz="1200" dirty="0"/>
          </a:p>
          <a:p>
            <a:pPr marL="0" indent="0">
              <a:lnSpc>
                <a:spcPct val="120000"/>
              </a:lnSpc>
              <a:spcBef>
                <a:spcPts val="0"/>
              </a:spcBef>
              <a:spcAft>
                <a:spcPts val="0"/>
              </a:spcAft>
              <a:buNone/>
            </a:pPr>
            <a:r>
              <a:rPr lang="en-US" sz="2400" b="1" dirty="0"/>
              <a:t>Educate patients and their families. </a:t>
            </a:r>
            <a:r>
              <a:rPr lang="en-US" sz="2400" dirty="0"/>
              <a:t>Stress the need to prevent infections, manage chronic conditions, and seek care if signs of severe infection or sepsis are present.</a:t>
            </a:r>
          </a:p>
          <a:p>
            <a:pPr marL="0" indent="0">
              <a:buNone/>
            </a:pPr>
            <a:endParaRPr lang="en-US" dirty="0"/>
          </a:p>
        </p:txBody>
      </p:sp>
    </p:spTree>
    <p:extLst>
      <p:ext uri="{BB962C8B-B14F-4D97-AF65-F5344CB8AC3E}">
        <p14:creationId xmlns:p14="http://schemas.microsoft.com/office/powerpoint/2010/main" xmlns="" val="20166886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b="1" dirty="0" smtClean="0">
                <a:solidFill>
                  <a:schemeClr val="tx1"/>
                </a:solidFill>
              </a:rPr>
              <a:t>KEY TAKE HOME POINTS</a:t>
            </a:r>
          </a:p>
        </p:txBody>
      </p:sp>
      <p:sp>
        <p:nvSpPr>
          <p:cNvPr id="26627" name="Content Placeholder 2"/>
          <p:cNvSpPr>
            <a:spLocks noGrp="1"/>
          </p:cNvSpPr>
          <p:nvPr>
            <p:ph sz="quarter" idx="1"/>
          </p:nvPr>
        </p:nvSpPr>
        <p:spPr>
          <a:xfrm>
            <a:off x="301625" y="1527175"/>
            <a:ext cx="8504238" cy="4572000"/>
          </a:xfrm>
        </p:spPr>
        <p:txBody>
          <a:bodyPr/>
          <a:lstStyle/>
          <a:p>
            <a:endParaRPr lang="en-US" dirty="0" smtClean="0"/>
          </a:p>
          <a:p>
            <a:r>
              <a:rPr lang="en-US" sz="3200" dirty="0" err="1" smtClean="0"/>
              <a:t>Recongnize</a:t>
            </a:r>
            <a:r>
              <a:rPr lang="en-US" sz="3200" dirty="0" smtClean="0"/>
              <a:t>  Sepsis </a:t>
            </a:r>
            <a:r>
              <a:rPr lang="en-US" sz="3200" dirty="0" smtClean="0">
                <a:solidFill>
                  <a:srgbClr val="FF0000"/>
                </a:solidFill>
              </a:rPr>
              <a:t>EARLY</a:t>
            </a:r>
            <a:r>
              <a:rPr lang="en-US" sz="3200" dirty="0" smtClean="0"/>
              <a:t> and determine </a:t>
            </a:r>
            <a:r>
              <a:rPr lang="en-US" sz="3200" dirty="0" smtClean="0">
                <a:solidFill>
                  <a:srgbClr val="FF0000"/>
                </a:solidFill>
              </a:rPr>
              <a:t>SEVERITY</a:t>
            </a:r>
          </a:p>
          <a:p>
            <a:r>
              <a:rPr lang="en-US" sz="3200" dirty="0" smtClean="0">
                <a:solidFill>
                  <a:srgbClr val="FF0000"/>
                </a:solidFill>
              </a:rPr>
              <a:t>EARLY Antibiotics </a:t>
            </a:r>
            <a:r>
              <a:rPr lang="en-US" sz="3200" dirty="0" smtClean="0"/>
              <a:t>are critical to resolution of shock</a:t>
            </a:r>
          </a:p>
          <a:p>
            <a:r>
              <a:rPr lang="en-US" sz="3200" dirty="0" smtClean="0">
                <a:solidFill>
                  <a:srgbClr val="FF0000"/>
                </a:solidFill>
              </a:rPr>
              <a:t>RESUSCITATE</a:t>
            </a:r>
            <a:r>
              <a:rPr lang="en-US" sz="3200" dirty="0" smtClean="0"/>
              <a:t> severe sepsis and septic shock ASAP</a:t>
            </a:r>
          </a:p>
          <a:p>
            <a:r>
              <a:rPr lang="en-US" sz="3200" dirty="0" smtClean="0">
                <a:solidFill>
                  <a:srgbClr val="FF0000"/>
                </a:solidFill>
              </a:rPr>
              <a:t>EARLY GOAL DIRECTED THERAPY</a:t>
            </a:r>
          </a:p>
          <a:p>
            <a:pPr lvl="2"/>
            <a:endParaRPr lang="en-US" dirty="0" smtClean="0"/>
          </a:p>
          <a:p>
            <a:pPr lvl="1">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447800" y="228600"/>
            <a:ext cx="7318375" cy="9906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Why the burden of sepsis increasing?</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endParaRPr lang="en-US" dirty="0" smtClean="0"/>
          </a:p>
        </p:txBody>
      </p:sp>
      <p:sp>
        <p:nvSpPr>
          <p:cNvPr id="12291" name="Content Placeholder 2"/>
          <p:cNvSpPr>
            <a:spLocks noGrp="1"/>
          </p:cNvSpPr>
          <p:nvPr>
            <p:ph sz="quarter" idx="1"/>
          </p:nvPr>
        </p:nvSpPr>
        <p:spPr>
          <a:xfrm>
            <a:off x="612775" y="1600200"/>
            <a:ext cx="8153400" cy="4495800"/>
          </a:xfrm>
        </p:spPr>
        <p:txBody>
          <a:bodyPr/>
          <a:lstStyle/>
          <a:p>
            <a:pPr algn="just">
              <a:lnSpc>
                <a:spcPct val="150000"/>
              </a:lnSpc>
            </a:pPr>
            <a:r>
              <a:rPr lang="en-US" sz="2800" b="1" smtClean="0">
                <a:latin typeface="Times New Roman" pitchFamily="18" charset="0"/>
                <a:cs typeface="Times New Roman" pitchFamily="18" charset="0"/>
              </a:rPr>
              <a:t>Increased geriatric population</a:t>
            </a:r>
          </a:p>
          <a:p>
            <a:pPr algn="just">
              <a:lnSpc>
                <a:spcPct val="150000"/>
              </a:lnSpc>
            </a:pPr>
            <a:r>
              <a:rPr lang="en-US" sz="2800" b="1" smtClean="0">
                <a:latin typeface="Times New Roman" pitchFamily="18" charset="0"/>
                <a:cs typeface="Times New Roman" pitchFamily="18" charset="0"/>
              </a:rPr>
              <a:t>Increased number of immunocompromised host</a:t>
            </a:r>
          </a:p>
          <a:p>
            <a:pPr algn="just">
              <a:lnSpc>
                <a:spcPct val="150000"/>
              </a:lnSpc>
            </a:pPr>
            <a:r>
              <a:rPr lang="en-US" sz="2800" b="1" smtClean="0">
                <a:latin typeface="Times New Roman" pitchFamily="18" charset="0"/>
                <a:cs typeface="Times New Roman" pitchFamily="18" charset="0"/>
              </a:rPr>
              <a:t>Increasing drug resistant organism</a:t>
            </a:r>
          </a:p>
          <a:p>
            <a:pPr algn="just">
              <a:lnSpc>
                <a:spcPct val="150000"/>
              </a:lnSpc>
            </a:pPr>
            <a:r>
              <a:rPr lang="en-US" sz="2800" b="1" smtClean="0">
                <a:latin typeface="Times New Roman" pitchFamily="18" charset="0"/>
                <a:cs typeface="Times New Roman" pitchFamily="18" charset="0"/>
              </a:rPr>
              <a:t>Increasing metabolic disorder</a:t>
            </a:r>
          </a:p>
        </p:txBody>
      </p:sp>
      <p:pic>
        <p:nvPicPr>
          <p:cNvPr id="12293" name="Picture 2" descr="C:\Documents and Settings\pc\Desktop\burden2.jpg"/>
          <p:cNvPicPr>
            <a:picLocks noChangeAspect="1" noChangeArrowheads="1"/>
          </p:cNvPicPr>
          <p:nvPr/>
        </p:nvPicPr>
        <p:blipFill>
          <a:blip r:embed="rId2"/>
          <a:srcRect/>
          <a:stretch>
            <a:fillRect/>
          </a:stretch>
        </p:blipFill>
        <p:spPr bwMode="auto">
          <a:xfrm>
            <a:off x="7010400" y="3276600"/>
            <a:ext cx="17526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user\Downloads\20181129_014626.jpg"/>
          <p:cNvPicPr>
            <a:picLocks noGrp="1" noChangeAspect="1" noChangeArrowheads="1"/>
          </p:cNvPicPr>
          <p:nvPr>
            <p:ph idx="1"/>
          </p:nvPr>
        </p:nvPicPr>
        <p:blipFill>
          <a:blip r:embed="rId2" cstate="print"/>
          <a:srcRect/>
          <a:stretch>
            <a:fillRect/>
          </a:stretch>
        </p:blipFill>
        <p:spPr bwMode="auto">
          <a:xfrm rot="-10800000">
            <a:off x="228600" y="0"/>
            <a:ext cx="8915400" cy="685800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Trying to understand &#10;#sepsis is like &#10;.....like „ &#10;„it's like trying to &#10;smell the &#10;color 9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62511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marL="0" indent="0" algn="ctr">
              <a:buNone/>
            </a:pPr>
            <a:endParaRPr lang="en-US" dirty="0" smtClean="0">
              <a:latin typeface="Cooper Black" pitchFamily="18" charset="0"/>
            </a:endParaRPr>
          </a:p>
          <a:p>
            <a:pPr marL="0" indent="0" algn="ctr">
              <a:buNone/>
            </a:pPr>
            <a:endParaRPr lang="en-US" dirty="0">
              <a:latin typeface="Cooper Black" pitchFamily="18" charset="0"/>
            </a:endParaRPr>
          </a:p>
          <a:p>
            <a:pPr marL="0" indent="0" algn="ctr">
              <a:buNone/>
            </a:pPr>
            <a:endParaRPr lang="en-US" sz="4400" dirty="0" smtClean="0">
              <a:latin typeface="Cooper Black" pitchFamily="18" charset="0"/>
            </a:endParaRPr>
          </a:p>
          <a:p>
            <a:pPr marL="0" indent="0" algn="ctr">
              <a:buNone/>
            </a:pPr>
            <a:r>
              <a:rPr lang="en-US" sz="4400" dirty="0" smtClean="0">
                <a:latin typeface="Cooper Black" pitchFamily="18" charset="0"/>
              </a:rPr>
              <a:t>THANKS </a:t>
            </a:r>
          </a:p>
          <a:p>
            <a:pPr marL="0" indent="0" algn="ctr">
              <a:buNone/>
            </a:pPr>
            <a:r>
              <a:rPr lang="en-US" sz="4400" dirty="0" smtClean="0">
                <a:latin typeface="Cooper Black" pitchFamily="18" charset="0"/>
              </a:rPr>
              <a:t>FOR </a:t>
            </a:r>
          </a:p>
          <a:p>
            <a:pPr marL="0" indent="0" algn="ctr">
              <a:buNone/>
            </a:pPr>
            <a:r>
              <a:rPr lang="en-US" sz="4400" dirty="0" smtClean="0">
                <a:latin typeface="Cooper Black" pitchFamily="18" charset="0"/>
              </a:rPr>
              <a:t>PATIENCE</a:t>
            </a:r>
            <a:br>
              <a:rPr lang="en-US" sz="4400" dirty="0" smtClean="0">
                <a:latin typeface="Cooper Black" pitchFamily="18" charset="0"/>
              </a:rPr>
            </a:br>
            <a:r>
              <a:rPr lang="en-US" sz="4400" dirty="0" smtClean="0">
                <a:latin typeface="Cooper Black" pitchFamily="18" charset="0"/>
              </a:rPr>
              <a:t>HEARING</a:t>
            </a:r>
            <a:endParaRPr lang="en-US" sz="4400" dirty="0">
              <a:latin typeface="Cooper Black" pitchFamily="18" charset="0"/>
            </a:endParaRPr>
          </a:p>
        </p:txBody>
      </p:sp>
    </p:spTree>
    <p:extLst>
      <p:ext uri="{BB962C8B-B14F-4D97-AF65-F5344CB8AC3E}">
        <p14:creationId xmlns="" xmlns:p14="http://schemas.microsoft.com/office/powerpoint/2010/main" val="6809934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71600" y="228600"/>
            <a:ext cx="7394575" cy="9906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Consensus definitions…</a:t>
            </a:r>
            <a:br>
              <a:rPr lang="en-US" sz="3600" b="1" dirty="0" smtClean="0">
                <a:solidFill>
                  <a:srgbClr val="C00000"/>
                </a:solidFill>
                <a:latin typeface="Times New Roman" pitchFamily="18" charset="0"/>
                <a:cs typeface="Times New Roman" pitchFamily="18" charset="0"/>
              </a:rPr>
            </a:br>
            <a:endParaRPr lang="en-US" sz="3600" b="1" dirty="0" smtClean="0">
              <a:solidFill>
                <a:srgbClr val="C00000"/>
              </a:solidFill>
              <a:latin typeface="Times New Roman" pitchFamily="18" charset="0"/>
              <a:cs typeface="Times New Roman" pitchFamily="18" charset="0"/>
            </a:endParaRPr>
          </a:p>
        </p:txBody>
      </p:sp>
      <p:sp>
        <p:nvSpPr>
          <p:cNvPr id="13315" name="Content Placeholder 2"/>
          <p:cNvSpPr>
            <a:spLocks noGrp="1"/>
          </p:cNvSpPr>
          <p:nvPr>
            <p:ph sz="quarter" idx="1"/>
          </p:nvPr>
        </p:nvSpPr>
        <p:spPr>
          <a:xfrm>
            <a:off x="0" y="1371600"/>
            <a:ext cx="8766175" cy="4495800"/>
          </a:xfrm>
        </p:spPr>
        <p:txBody>
          <a:bodyPr>
            <a:normAutofit lnSpcReduction="10000"/>
          </a:bodyPr>
          <a:lstStyle/>
          <a:p>
            <a:pPr algn="just">
              <a:lnSpc>
                <a:spcPct val="150000"/>
              </a:lnSpc>
            </a:pPr>
            <a:r>
              <a:rPr lang="en-US" sz="2400" b="1" smtClean="0">
                <a:solidFill>
                  <a:srgbClr val="C00000"/>
                </a:solidFill>
                <a:latin typeface="Times New Roman" pitchFamily="18" charset="0"/>
                <a:cs typeface="Times New Roman" pitchFamily="18" charset="0"/>
              </a:rPr>
              <a:t>1991 -</a:t>
            </a:r>
            <a:r>
              <a:rPr lang="en-US" sz="2400" b="1" smtClean="0">
                <a:latin typeface="Times New Roman" pitchFamily="18" charset="0"/>
                <a:cs typeface="Times New Roman" pitchFamily="18" charset="0"/>
              </a:rPr>
              <a:t> American College of Chest Physicians and the Society of Critical Care Medicine Consensus Conference.</a:t>
            </a:r>
          </a:p>
          <a:p>
            <a:pPr algn="just">
              <a:lnSpc>
                <a:spcPct val="150000"/>
              </a:lnSpc>
            </a:pPr>
            <a:r>
              <a:rPr lang="en-US" sz="2400" b="1" smtClean="0">
                <a:solidFill>
                  <a:srgbClr val="C00000"/>
                </a:solidFill>
                <a:latin typeface="Times New Roman" pitchFamily="18" charset="0"/>
                <a:cs typeface="Times New Roman" pitchFamily="18" charset="0"/>
              </a:rPr>
              <a:t>2001 -</a:t>
            </a:r>
            <a:r>
              <a:rPr lang="en-US" sz="2400" b="1" smtClean="0">
                <a:latin typeface="Times New Roman" pitchFamily="18" charset="0"/>
                <a:cs typeface="Times New Roman" pitchFamily="18" charset="0"/>
              </a:rPr>
              <a:t> Society of Critical Care Medicine, the European Society of Intensive Care Medicine, The American College of Chest Physicians, the American Thoracic Society and the Surgical Infection Society.</a:t>
            </a:r>
          </a:p>
          <a:p>
            <a:pPr algn="just">
              <a:lnSpc>
                <a:spcPct val="150000"/>
              </a:lnSpc>
            </a:pPr>
            <a:r>
              <a:rPr lang="en-US" sz="2400" b="1" smtClean="0">
                <a:solidFill>
                  <a:srgbClr val="C00000"/>
                </a:solidFill>
                <a:latin typeface="Times New Roman" pitchFamily="18" charset="0"/>
                <a:cs typeface="Times New Roman" pitchFamily="18" charset="0"/>
              </a:rPr>
              <a:t>2016 -</a:t>
            </a:r>
            <a:r>
              <a:rPr lang="en-US" sz="2400" b="1" smtClean="0">
                <a:latin typeface="Times New Roman" pitchFamily="18" charset="0"/>
                <a:cs typeface="Times New Roman" pitchFamily="18" charset="0"/>
              </a:rPr>
              <a:t> Society of Critical Care Medicine and the European Society of Intensive Care Medicine  Redefinitions Task Force.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0"/>
            <a:ext cx="8001000" cy="1371600"/>
          </a:xfrm>
        </p:spPr>
        <p:txBody>
          <a:bodyPr>
            <a:normAutofit fontScale="90000"/>
          </a:bodyPr>
          <a:lstStyle/>
          <a:p>
            <a:pPr algn="ctr"/>
            <a:r>
              <a:rPr lang="en-US" sz="4000" b="1" dirty="0" smtClean="0">
                <a:solidFill>
                  <a:srgbClr val="C00000"/>
                </a:solidFill>
                <a:latin typeface="Times New Roman" pitchFamily="18" charset="0"/>
                <a:cs typeface="Times New Roman" pitchFamily="18" charset="0"/>
              </a:rPr>
              <a:t/>
            </a:r>
            <a:br>
              <a:rPr lang="en-US" sz="40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ACCP/SCCM Consensus Conference</a:t>
            </a:r>
            <a:br>
              <a:rPr lang="en-US" sz="36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1991  (Sepsis-1)</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endParaRPr lang="en-US" dirty="0" smtClean="0"/>
          </a:p>
        </p:txBody>
      </p:sp>
      <p:sp>
        <p:nvSpPr>
          <p:cNvPr id="14339" name="Content Placeholder 2"/>
          <p:cNvSpPr>
            <a:spLocks noGrp="1"/>
          </p:cNvSpPr>
          <p:nvPr>
            <p:ph sz="quarter" idx="1"/>
          </p:nvPr>
        </p:nvSpPr>
        <p:spPr>
          <a:xfrm>
            <a:off x="612775" y="1981200"/>
            <a:ext cx="8153400" cy="4495800"/>
          </a:xfrm>
        </p:spPr>
        <p:txBody>
          <a:bodyPr/>
          <a:lstStyle/>
          <a:p>
            <a:r>
              <a:rPr lang="en-US" sz="2400" b="1" dirty="0" smtClean="0">
                <a:latin typeface="Times New Roman" pitchFamily="18" charset="0"/>
                <a:cs typeface="Times New Roman" pitchFamily="18" charset="0"/>
              </a:rPr>
              <a:t>Sepsis = Infection + two or more SIRS criteria</a:t>
            </a:r>
          </a:p>
          <a:p>
            <a:pPr>
              <a:buFont typeface="Wingdings" pitchFamily="2" charset="2"/>
              <a:buNone/>
            </a:pP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Severe Sepsis = Sepsis + Organ dysfunction or hypo-perfusion</a:t>
            </a:r>
          </a:p>
          <a:p>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Septic Shock = Severe sepsis with persistent hypotension despite adequate fluids</a:t>
            </a:r>
          </a:p>
          <a:p>
            <a:pPr>
              <a:buFont typeface="Wingdings" pitchFamily="2" charset="2"/>
              <a:buNone/>
            </a:pPr>
            <a:endParaRPr lang="en-US" dirty="0" smtClean="0"/>
          </a:p>
        </p:txBody>
      </p:sp>
      <p:pic>
        <p:nvPicPr>
          <p:cNvPr id="14341" name="Content Placeholder 3"/>
          <p:cNvPicPr>
            <a:picLocks noChangeAspect="1"/>
          </p:cNvPicPr>
          <p:nvPr/>
        </p:nvPicPr>
        <p:blipFill>
          <a:blip r:embed="rId2"/>
          <a:srcRect/>
          <a:stretch>
            <a:fillRect/>
          </a:stretch>
        </p:blipFill>
        <p:spPr bwMode="auto">
          <a:xfrm>
            <a:off x="533400" y="5105400"/>
            <a:ext cx="1698625" cy="1338263"/>
          </a:xfrm>
          <a:prstGeom prst="rect">
            <a:avLst/>
          </a:prstGeom>
          <a:noFill/>
          <a:ln w="9525">
            <a:noFill/>
            <a:miter lim="800000"/>
            <a:headEnd/>
            <a:tailEnd/>
          </a:ln>
        </p:spPr>
      </p:pic>
      <p:pic>
        <p:nvPicPr>
          <p:cNvPr id="14342" name="Picture 5"/>
          <p:cNvPicPr>
            <a:picLocks noChangeAspect="1"/>
          </p:cNvPicPr>
          <p:nvPr/>
        </p:nvPicPr>
        <p:blipFill>
          <a:blip r:embed="rId3"/>
          <a:srcRect/>
          <a:stretch>
            <a:fillRect/>
          </a:stretch>
        </p:blipFill>
        <p:spPr bwMode="auto">
          <a:xfrm>
            <a:off x="7086600" y="5715000"/>
            <a:ext cx="1809750" cy="75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7400" y="304800"/>
            <a:ext cx="4295107" cy="769441"/>
          </a:xfrm>
          <a:prstGeom prst="rect">
            <a:avLst/>
          </a:prstGeom>
        </p:spPr>
        <p:txBody>
          <a:bodyPr wrap="square">
            <a:spAutoFit/>
          </a:bodyPr>
          <a:lstStyle/>
          <a:p>
            <a:r>
              <a:rPr lang="en-US" sz="4400" b="1" dirty="0">
                <a:solidFill>
                  <a:schemeClr val="tx1">
                    <a:lumMod val="75000"/>
                    <a:lumOff val="25000"/>
                  </a:schemeClr>
                </a:solidFill>
                <a:latin typeface="+mj-lt"/>
              </a:rPr>
              <a:t>What is Sepsis</a:t>
            </a:r>
            <a:r>
              <a:rPr lang="en-US" sz="4400" b="1" dirty="0" smtClean="0">
                <a:solidFill>
                  <a:schemeClr val="tx1">
                    <a:lumMod val="75000"/>
                    <a:lumOff val="25000"/>
                  </a:schemeClr>
                </a:solidFill>
                <a:latin typeface="+mj-lt"/>
              </a:rPr>
              <a:t>?           </a:t>
            </a:r>
            <a:endParaRPr lang="en-US" sz="4400" b="1" dirty="0">
              <a:solidFill>
                <a:schemeClr val="tx1">
                  <a:lumMod val="75000"/>
                  <a:lumOff val="25000"/>
                </a:schemeClr>
              </a:solidFill>
              <a:latin typeface="+mj-lt"/>
            </a:endParaRPr>
          </a:p>
        </p:txBody>
      </p:sp>
      <p:pic>
        <p:nvPicPr>
          <p:cNvPr id="9" name="Picture 8"/>
          <p:cNvPicPr>
            <a:picLocks noChangeAspect="1"/>
          </p:cNvPicPr>
          <p:nvPr/>
        </p:nvPicPr>
        <p:blipFill>
          <a:blip r:embed="rId3"/>
          <a:stretch>
            <a:fillRect/>
          </a:stretch>
        </p:blipFill>
        <p:spPr>
          <a:xfrm>
            <a:off x="1" y="1219200"/>
            <a:ext cx="9144000" cy="5029200"/>
          </a:xfrm>
          <a:prstGeom prst="rect">
            <a:avLst/>
          </a:prstGeom>
        </p:spPr>
      </p:pic>
      <p:sp>
        <p:nvSpPr>
          <p:cNvPr id="11" name="TextBox 10"/>
          <p:cNvSpPr txBox="1"/>
          <p:nvPr/>
        </p:nvSpPr>
        <p:spPr>
          <a:xfrm rot="16200000">
            <a:off x="-1055775" y="4089113"/>
            <a:ext cx="3276603" cy="584775"/>
          </a:xfrm>
          <a:prstGeom prst="rect">
            <a:avLst/>
          </a:prstGeom>
          <a:noFill/>
        </p:spPr>
        <p:txBody>
          <a:bodyPr wrap="square" rtlCol="0">
            <a:spAutoFit/>
          </a:bodyPr>
          <a:lstStyle/>
          <a:p>
            <a:r>
              <a:rPr lang="en-US" sz="3200" b="1" dirty="0">
                <a:solidFill>
                  <a:srgbClr val="FF6699"/>
                </a:solidFill>
              </a:rPr>
              <a:t>Stage 1</a:t>
            </a:r>
          </a:p>
        </p:txBody>
      </p:sp>
      <p:sp>
        <p:nvSpPr>
          <p:cNvPr id="2" name="TextBox 1"/>
          <p:cNvSpPr txBox="1"/>
          <p:nvPr/>
        </p:nvSpPr>
        <p:spPr>
          <a:xfrm>
            <a:off x="6477000" y="6298285"/>
            <a:ext cx="2514600" cy="276999"/>
          </a:xfrm>
          <a:prstGeom prst="rect">
            <a:avLst/>
          </a:prstGeom>
          <a:noFill/>
        </p:spPr>
        <p:txBody>
          <a:bodyPr wrap="square" rtlCol="0">
            <a:spAutoFit/>
          </a:bodyPr>
          <a:lstStyle/>
          <a:p>
            <a:r>
              <a:rPr lang="en-US" sz="1200" b="1" dirty="0"/>
              <a:t>Source: world-sepsis-day.org </a:t>
            </a:r>
          </a:p>
        </p:txBody>
      </p:sp>
    </p:spTree>
    <p:extLst>
      <p:ext uri="{BB962C8B-B14F-4D97-AF65-F5344CB8AC3E}">
        <p14:creationId xmlns:p14="http://schemas.microsoft.com/office/powerpoint/2010/main" xmlns="" val="3147746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304800"/>
            <a:ext cx="6324600" cy="769441"/>
          </a:xfrm>
          <a:prstGeom prst="rect">
            <a:avLst/>
          </a:prstGeom>
        </p:spPr>
        <p:txBody>
          <a:bodyPr wrap="square">
            <a:spAutoFit/>
          </a:bodyPr>
          <a:lstStyle/>
          <a:p>
            <a:r>
              <a:rPr lang="en-US" sz="4400" b="1" dirty="0">
                <a:solidFill>
                  <a:schemeClr val="tx1">
                    <a:lumMod val="75000"/>
                    <a:lumOff val="25000"/>
                  </a:schemeClr>
                </a:solidFill>
                <a:latin typeface="+mj-lt"/>
              </a:rPr>
              <a:t>What is Sepsis?</a:t>
            </a:r>
          </a:p>
        </p:txBody>
      </p:sp>
      <p:pic>
        <p:nvPicPr>
          <p:cNvPr id="4" name="Picture 3"/>
          <p:cNvPicPr>
            <a:picLocks noChangeAspect="1"/>
          </p:cNvPicPr>
          <p:nvPr/>
        </p:nvPicPr>
        <p:blipFill>
          <a:blip r:embed="rId3"/>
          <a:stretch>
            <a:fillRect/>
          </a:stretch>
        </p:blipFill>
        <p:spPr>
          <a:xfrm>
            <a:off x="1752601" y="3686174"/>
            <a:ext cx="7391400" cy="3171826"/>
          </a:xfrm>
          <a:prstGeom prst="rect">
            <a:avLst/>
          </a:prstGeom>
        </p:spPr>
      </p:pic>
      <p:pic>
        <p:nvPicPr>
          <p:cNvPr id="6" name="Picture 5"/>
          <p:cNvPicPr>
            <a:picLocks noChangeAspect="1"/>
          </p:cNvPicPr>
          <p:nvPr/>
        </p:nvPicPr>
        <p:blipFill>
          <a:blip r:embed="rId4"/>
          <a:stretch>
            <a:fillRect/>
          </a:stretch>
        </p:blipFill>
        <p:spPr>
          <a:xfrm>
            <a:off x="365760" y="1143000"/>
            <a:ext cx="8778240" cy="2530112"/>
          </a:xfrm>
          <a:prstGeom prst="rect">
            <a:avLst/>
          </a:prstGeom>
        </p:spPr>
      </p:pic>
      <p:sp>
        <p:nvSpPr>
          <p:cNvPr id="5" name="TextBox 4"/>
          <p:cNvSpPr txBox="1"/>
          <p:nvPr/>
        </p:nvSpPr>
        <p:spPr>
          <a:xfrm>
            <a:off x="152401" y="5791200"/>
            <a:ext cx="1676400" cy="461665"/>
          </a:xfrm>
          <a:prstGeom prst="rect">
            <a:avLst/>
          </a:prstGeom>
          <a:noFill/>
        </p:spPr>
        <p:txBody>
          <a:bodyPr wrap="square" rtlCol="0">
            <a:spAutoFit/>
          </a:bodyPr>
          <a:lstStyle/>
          <a:p>
            <a:r>
              <a:rPr lang="en-US" sz="1200" b="1" dirty="0"/>
              <a:t>Source: world-sepsis-day.org </a:t>
            </a:r>
          </a:p>
        </p:txBody>
      </p:sp>
    </p:spTree>
    <p:extLst>
      <p:ext uri="{BB962C8B-B14F-4D97-AF65-F5344CB8AC3E}">
        <p14:creationId xmlns:p14="http://schemas.microsoft.com/office/powerpoint/2010/main" xmlns="" val="3014112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pic>
        <p:nvPicPr>
          <p:cNvPr id="5122" name="Picture 2" descr="C:\Users\user\Downloads\20181129_010155.jpg"/>
          <p:cNvPicPr>
            <a:picLocks noChangeAspect="1" noChangeArrowheads="1"/>
          </p:cNvPicPr>
          <p:nvPr/>
        </p:nvPicPr>
        <p:blipFill>
          <a:blip r:embed="rId2" cstate="print"/>
          <a:srcRect/>
          <a:stretch>
            <a:fillRect/>
          </a:stretch>
        </p:blipFill>
        <p:spPr bwMode="auto">
          <a:xfrm rot="10800000">
            <a:off x="-2" y="0"/>
            <a:ext cx="9089771"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pic>
        <p:nvPicPr>
          <p:cNvPr id="4098" name="Picture 2" descr="C:\Users\user\Downloads\20181129_005934.jpg"/>
          <p:cNvPicPr>
            <a:picLocks noChangeAspect="1" noChangeArrowheads="1"/>
          </p:cNvPicPr>
          <p:nvPr/>
        </p:nvPicPr>
        <p:blipFill>
          <a:blip r:embed="rId2" cstate="print"/>
          <a:srcRect/>
          <a:stretch>
            <a:fillRect/>
          </a:stretch>
        </p:blipFill>
        <p:spPr bwMode="auto">
          <a:xfrm rot="10800000">
            <a:off x="0" y="0"/>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CASE</a:t>
            </a:r>
            <a:endParaRPr lang="en-US" b="1" dirty="0"/>
          </a:p>
        </p:txBody>
      </p:sp>
      <p:sp>
        <p:nvSpPr>
          <p:cNvPr id="3" name="Content Placeholder 2"/>
          <p:cNvSpPr>
            <a:spLocks noGrp="1"/>
          </p:cNvSpPr>
          <p:nvPr>
            <p:ph idx="1"/>
          </p:nvPr>
        </p:nvSpPr>
        <p:spPr>
          <a:xfrm>
            <a:off x="228600" y="2133600"/>
            <a:ext cx="8915400" cy="4572000"/>
          </a:xfrm>
        </p:spPr>
        <p:txBody>
          <a:bodyPr>
            <a:normAutofit/>
          </a:bodyPr>
          <a:lstStyle/>
          <a:p>
            <a:pPr>
              <a:buNone/>
            </a:pPr>
            <a:r>
              <a:rPr lang="en-US" dirty="0" smtClean="0"/>
              <a:t>     </a:t>
            </a:r>
            <a:r>
              <a:rPr lang="en-US" sz="2400" dirty="0" smtClean="0"/>
              <a:t>24 yr old University student brought to ER with a H/O </a:t>
            </a:r>
          </a:p>
          <a:p>
            <a:pPr>
              <a:buNone/>
            </a:pPr>
            <a:r>
              <a:rPr lang="en-US" sz="2400" dirty="0" smtClean="0"/>
              <a:t>     fever for 3  days , cough, . Now presented with severe respiratory distress, RR-44/min, pulse 120/min, </a:t>
            </a:r>
          </a:p>
          <a:p>
            <a:pPr>
              <a:buNone/>
            </a:pPr>
            <a:r>
              <a:rPr lang="en-US" sz="2400" dirty="0" smtClean="0"/>
              <a:t>      BP 80/?, Partially cyanosed, cold sweaty skin.</a:t>
            </a:r>
          </a:p>
          <a:p>
            <a:pPr>
              <a:buNone/>
            </a:pPr>
            <a:r>
              <a:rPr lang="en-US" sz="2400" dirty="0" smtClean="0"/>
              <a:t>      Taken to ICU , Oxygen saturation 55% .</a:t>
            </a:r>
          </a:p>
          <a:p>
            <a:pPr>
              <a:buNone/>
            </a:pPr>
            <a:r>
              <a:rPr lang="en-US" sz="2400" dirty="0" smtClean="0"/>
              <a:t>      Immediate management started</a:t>
            </a:r>
          </a:p>
          <a:p>
            <a:pPr>
              <a:buNone/>
            </a:pPr>
            <a:r>
              <a:rPr lang="en-US" sz="2400" dirty="0" smtClean="0"/>
              <a:t>      </a:t>
            </a:r>
            <a:r>
              <a:rPr lang="en-US" sz="2400" b="1" dirty="0" smtClean="0"/>
              <a:t>Bronchopneumonia/ARDS/H1N1 pneumonia</a:t>
            </a:r>
          </a:p>
          <a:p>
            <a:pPr>
              <a:buNone/>
            </a:pPr>
            <a:r>
              <a:rPr lang="en-US" sz="2400" dirty="0"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rgbClr val="C00000"/>
                </a:solidFill>
              </a:rPr>
              <a:t>New sepsis definition</a:t>
            </a:r>
          </a:p>
        </p:txBody>
      </p:sp>
      <p:sp>
        <p:nvSpPr>
          <p:cNvPr id="3" name="Text Placeholder 2"/>
          <p:cNvSpPr>
            <a:spLocks noGrp="1"/>
          </p:cNvSpPr>
          <p:nvPr>
            <p:ph type="body" sz="quarter" idx="11"/>
          </p:nvPr>
        </p:nvSpPr>
        <p:spPr>
          <a:xfrm>
            <a:off x="481013" y="1422541"/>
            <a:ext cx="8205787" cy="4266888"/>
          </a:xfrm>
        </p:spPr>
        <p:txBody>
          <a:bodyPr>
            <a:normAutofit fontScale="92500"/>
          </a:bodyPr>
          <a:lstStyle/>
          <a:p>
            <a:pPr marL="0" lvl="1" indent="0" algn="ctr">
              <a:buNone/>
            </a:pPr>
            <a:r>
              <a:rPr lang="en-US" sz="3600" dirty="0"/>
              <a:t>Persistent hypotension requiring vasopressors to keep MAP &gt; 65 mmHg despite adequate fluid resuscitation </a:t>
            </a:r>
          </a:p>
          <a:p>
            <a:pPr lvl="1"/>
            <a:endParaRPr lang="en-US" sz="3600" dirty="0"/>
          </a:p>
          <a:p>
            <a:pPr lvl="1">
              <a:buNone/>
            </a:pPr>
            <a:endParaRPr lang="en-US" sz="3600" dirty="0"/>
          </a:p>
          <a:p>
            <a:pPr lvl="1"/>
            <a:endParaRPr lang="en-US" dirty="0"/>
          </a:p>
          <a:p>
            <a:pPr marL="0" lvl="1" indent="0" algn="ctr">
              <a:buNone/>
            </a:pPr>
            <a:r>
              <a:rPr lang="en-US" sz="3600" dirty="0"/>
              <a:t>Serum lactate &gt; 2 mmol/L</a:t>
            </a:r>
          </a:p>
          <a:p>
            <a:pPr lvl="1"/>
            <a:endParaRPr lang="en-US" dirty="0"/>
          </a:p>
          <a:p>
            <a:endParaRPr lang="en-US" dirty="0"/>
          </a:p>
        </p:txBody>
      </p:sp>
      <p:sp>
        <p:nvSpPr>
          <p:cNvPr id="4" name="Text Placeholder 3"/>
          <p:cNvSpPr>
            <a:spLocks noGrp="1"/>
          </p:cNvSpPr>
          <p:nvPr>
            <p:ph type="body" sz="quarter" idx="14"/>
          </p:nvPr>
        </p:nvSpPr>
        <p:spPr/>
        <p:txBody>
          <a:bodyPr/>
          <a:lstStyle/>
          <a:p>
            <a:endParaRPr lang="en-US"/>
          </a:p>
        </p:txBody>
      </p:sp>
      <p:sp>
        <p:nvSpPr>
          <p:cNvPr id="6" name="TextBox 5"/>
          <p:cNvSpPr txBox="1"/>
          <p:nvPr/>
        </p:nvSpPr>
        <p:spPr>
          <a:xfrm>
            <a:off x="481013" y="5786320"/>
            <a:ext cx="1500860" cy="400110"/>
          </a:xfrm>
          <a:prstGeom prst="rect">
            <a:avLst/>
          </a:prstGeom>
          <a:noFill/>
        </p:spPr>
        <p:txBody>
          <a:bodyPr wrap="none" rtlCol="0">
            <a:spAutoFit/>
          </a:bodyPr>
          <a:lstStyle/>
          <a:p>
            <a:r>
              <a:rPr lang="en-US" sz="2000" i="1" dirty="0">
                <a:solidFill>
                  <a:srgbClr val="C00000"/>
                </a:solidFill>
              </a:rPr>
              <a:t>JAMA 2016</a:t>
            </a:r>
          </a:p>
        </p:txBody>
      </p:sp>
      <p:sp>
        <p:nvSpPr>
          <p:cNvPr id="7" name="Plus 6"/>
          <p:cNvSpPr/>
          <p:nvPr/>
        </p:nvSpPr>
        <p:spPr>
          <a:xfrm>
            <a:off x="3617351" y="3124200"/>
            <a:ext cx="1792849" cy="14478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60259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0"/>
            <a:ext cx="7772400" cy="6236921"/>
          </a:xfrm>
          <a:prstGeom prst="rect">
            <a:avLst/>
          </a:prstGeom>
        </p:spPr>
      </p:pic>
      <p:pic>
        <p:nvPicPr>
          <p:cNvPr id="2" name="Picture 1"/>
          <p:cNvPicPr>
            <a:picLocks noChangeAspect="1"/>
          </p:cNvPicPr>
          <p:nvPr/>
        </p:nvPicPr>
        <p:blipFill>
          <a:blip r:embed="rId3"/>
          <a:stretch>
            <a:fillRect/>
          </a:stretch>
        </p:blipFill>
        <p:spPr>
          <a:xfrm>
            <a:off x="6019800" y="6400800"/>
            <a:ext cx="2190750" cy="266700"/>
          </a:xfrm>
          <a:prstGeom prst="rect">
            <a:avLst/>
          </a:prstGeom>
        </p:spPr>
      </p:pic>
    </p:spTree>
    <p:extLst>
      <p:ext uri="{BB962C8B-B14F-4D97-AF65-F5344CB8AC3E}">
        <p14:creationId xmlns:p14="http://schemas.microsoft.com/office/powerpoint/2010/main" xmlns="" val="425465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295399" y="228600"/>
            <a:ext cx="7470775" cy="990600"/>
          </a:xfrm>
        </p:spPr>
        <p:txBody>
          <a:bodyPr/>
          <a:lstStyle/>
          <a:p>
            <a:r>
              <a:rPr lang="en-US" sz="3600" b="1" dirty="0" smtClean="0">
                <a:solidFill>
                  <a:srgbClr val="C00000"/>
                </a:solidFill>
                <a:latin typeface="Times New Roman" pitchFamily="18" charset="0"/>
                <a:cs typeface="Times New Roman" pitchFamily="18" charset="0"/>
              </a:rPr>
              <a:t>Epidemiology….</a:t>
            </a:r>
          </a:p>
        </p:txBody>
      </p:sp>
      <p:sp>
        <p:nvSpPr>
          <p:cNvPr id="11267" name="Content Placeholder 2"/>
          <p:cNvSpPr>
            <a:spLocks noGrp="1"/>
          </p:cNvSpPr>
          <p:nvPr>
            <p:ph sz="quarter" idx="1"/>
          </p:nvPr>
        </p:nvSpPr>
        <p:spPr>
          <a:xfrm>
            <a:off x="612775" y="1600200"/>
            <a:ext cx="8153400" cy="4495800"/>
          </a:xfrm>
        </p:spPr>
        <p:txBody>
          <a:bodyPr/>
          <a:lstStyle/>
          <a:p>
            <a:pPr algn="just">
              <a:lnSpc>
                <a:spcPct val="150000"/>
              </a:lnSpc>
            </a:pPr>
            <a:r>
              <a:rPr lang="en-US" sz="2600" b="1" dirty="0" smtClean="0">
                <a:latin typeface="Times New Roman" pitchFamily="18" charset="0"/>
                <a:cs typeface="Times New Roman" pitchFamily="18" charset="0"/>
              </a:rPr>
              <a:t>Annual rate of more than 1,665,000 cases of sepsis in USA between 1979 and 2000 </a:t>
            </a:r>
            <a:r>
              <a:rPr lang="en-US" sz="2000" b="1" dirty="0" smtClean="0">
                <a:solidFill>
                  <a:srgbClr val="C00000"/>
                </a:solidFill>
                <a:latin typeface="Times New Roman" pitchFamily="18" charset="0"/>
                <a:cs typeface="Times New Roman" pitchFamily="18" charset="0"/>
              </a:rPr>
              <a:t>(</a:t>
            </a:r>
            <a:r>
              <a:rPr lang="en-US" sz="2000" b="1" dirty="0" err="1" smtClean="0">
                <a:solidFill>
                  <a:srgbClr val="C00000"/>
                </a:solidFill>
                <a:latin typeface="Times New Roman" pitchFamily="18" charset="0"/>
                <a:cs typeface="Times New Roman" pitchFamily="18" charset="0"/>
              </a:rPr>
              <a:t>Elixhauser</a:t>
            </a:r>
            <a:r>
              <a:rPr lang="en-US" sz="2000" b="1" dirty="0" smtClean="0">
                <a:solidFill>
                  <a:srgbClr val="C00000"/>
                </a:solidFill>
                <a:latin typeface="Times New Roman" pitchFamily="18" charset="0"/>
                <a:cs typeface="Times New Roman" pitchFamily="18" charset="0"/>
              </a:rPr>
              <a:t> et al, 2013).</a:t>
            </a:r>
          </a:p>
          <a:p>
            <a:pPr algn="just">
              <a:lnSpc>
                <a:spcPct val="150000"/>
              </a:lnSpc>
              <a:buNone/>
            </a:pPr>
            <a:endParaRPr lang="en-US" sz="2000" b="1" dirty="0" smtClean="0">
              <a:solidFill>
                <a:srgbClr val="C00000"/>
              </a:solidFill>
              <a:latin typeface="Times New Roman" pitchFamily="18" charset="0"/>
              <a:cs typeface="Times New Roman" pitchFamily="18" charset="0"/>
            </a:endParaRPr>
          </a:p>
          <a:p>
            <a:pPr algn="just">
              <a:lnSpc>
                <a:spcPct val="150000"/>
              </a:lnSpc>
            </a:pPr>
            <a:r>
              <a:rPr lang="en-US" sz="2600" b="1" dirty="0" smtClean="0">
                <a:latin typeface="Times New Roman" pitchFamily="18" charset="0"/>
                <a:cs typeface="Times New Roman" pitchFamily="18" charset="0"/>
              </a:rPr>
              <a:t>Retrospective analysis of an international database reported a global incidence of 437 per 100,000 person-years for sepsis between the years 1995 and 2015 </a:t>
            </a:r>
            <a:r>
              <a:rPr lang="en-US" sz="2000" b="1" dirty="0" smtClean="0">
                <a:solidFill>
                  <a:srgbClr val="C00000"/>
                </a:solidFill>
                <a:latin typeface="Times New Roman" pitchFamily="18" charset="0"/>
                <a:cs typeface="Times New Roman" pitchFamily="18" charset="0"/>
              </a:rPr>
              <a:t>(Fleischman et al,2016)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sz="4400" dirty="0">
                <a:solidFill>
                  <a:schemeClr val="tx1">
                    <a:lumMod val="75000"/>
                    <a:lumOff val="25000"/>
                  </a:schemeClr>
                </a:solidFill>
              </a:rPr>
              <a:t>Sepsis at a Glance</a:t>
            </a:r>
          </a:p>
        </p:txBody>
      </p:sp>
      <p:pic>
        <p:nvPicPr>
          <p:cNvPr id="5" name="Content Placeholder 4"/>
          <p:cNvPicPr>
            <a:picLocks noGrp="1" noChangeAspect="1"/>
          </p:cNvPicPr>
          <p:nvPr>
            <p:ph idx="1"/>
          </p:nvPr>
        </p:nvPicPr>
        <p:blipFill>
          <a:blip r:embed="rId3"/>
          <a:stretch>
            <a:fillRect/>
          </a:stretch>
        </p:blipFill>
        <p:spPr>
          <a:xfrm>
            <a:off x="0" y="1066800"/>
            <a:ext cx="9144000" cy="5791200"/>
          </a:xfrm>
          <a:prstGeom prst="rect">
            <a:avLst/>
          </a:prstGeom>
        </p:spPr>
      </p:pic>
    </p:spTree>
    <p:extLst>
      <p:ext uri="{BB962C8B-B14F-4D97-AF65-F5344CB8AC3E}">
        <p14:creationId xmlns:p14="http://schemas.microsoft.com/office/powerpoint/2010/main" xmlns="" val="490000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685800"/>
          </a:xfrm>
        </p:spPr>
        <p:txBody>
          <a:bodyPr>
            <a:normAutofit fontScale="90000"/>
          </a:bodyPr>
          <a:lstStyle/>
          <a:p>
            <a:r>
              <a:rPr lang="en-US" sz="4400" b="1" dirty="0">
                <a:solidFill>
                  <a:schemeClr val="tx1">
                    <a:lumMod val="75000"/>
                    <a:lumOff val="25000"/>
                  </a:schemeClr>
                </a:solidFill>
              </a:rPr>
              <a:t>Sepsis is a </a:t>
            </a:r>
            <a:r>
              <a:rPr lang="en-US" sz="4400" b="1" dirty="0" smtClean="0">
                <a:solidFill>
                  <a:srgbClr val="FF0000"/>
                </a:solidFill>
              </a:rPr>
              <a:t>medical emergency </a:t>
            </a:r>
            <a:r>
              <a:rPr lang="en-US" sz="4400" b="1" dirty="0" smtClean="0">
                <a:solidFill>
                  <a:schemeClr val="tx1">
                    <a:lumMod val="75000"/>
                    <a:lumOff val="25000"/>
                  </a:schemeClr>
                </a:solidFill>
              </a:rPr>
              <a:t> </a:t>
            </a:r>
            <a:endParaRPr lang="en-US" sz="4400" b="1" dirty="0">
              <a:solidFill>
                <a:schemeClr val="tx1">
                  <a:lumMod val="75000"/>
                  <a:lumOff val="25000"/>
                </a:schemeClr>
              </a:solidFill>
            </a:endParaRPr>
          </a:p>
        </p:txBody>
      </p:sp>
      <p:sp>
        <p:nvSpPr>
          <p:cNvPr id="5" name="Rectangle 4"/>
          <p:cNvSpPr/>
          <p:nvPr/>
        </p:nvSpPr>
        <p:spPr>
          <a:xfrm>
            <a:off x="152400" y="5867400"/>
            <a:ext cx="8991600"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600"/>
              </a:spcBef>
              <a:spcAft>
                <a:spcPts val="600"/>
              </a:spcAft>
              <a:buClr>
                <a:srgbClr val="2DA2BF"/>
              </a:buClr>
              <a:buSzPct val="76000"/>
            </a:pPr>
            <a:r>
              <a:rPr lang="en-US" sz="1200" b="1" dirty="0"/>
              <a:t>Source: Advisory Board Company: “Why sepsis screening isn't one-size-fits-all” Expert Insight | December 11, 2013</a:t>
            </a:r>
          </a:p>
        </p:txBody>
      </p:sp>
      <p:sp>
        <p:nvSpPr>
          <p:cNvPr id="7" name="Title 1"/>
          <p:cNvSpPr txBox="1">
            <a:spLocks/>
          </p:cNvSpPr>
          <p:nvPr/>
        </p:nvSpPr>
        <p:spPr>
          <a:xfrm>
            <a:off x="304800" y="876300"/>
            <a:ext cx="8686799" cy="1143000"/>
          </a:xfrm>
          <a:prstGeom prst="rect">
            <a:avLst/>
          </a:prstGeom>
          <a:noFill/>
          <a:ln>
            <a:noFill/>
          </a:ln>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rgbClr val="515B61"/>
                </a:solidFill>
                <a:latin typeface="+mj-lt"/>
                <a:ea typeface="+mj-ea"/>
                <a:cs typeface="+mj-cs"/>
              </a:defRPr>
            </a:lvl1pPr>
          </a:lstStyle>
          <a:p>
            <a:pPr fontAlgn="auto">
              <a:spcAft>
                <a:spcPts val="0"/>
              </a:spcAft>
            </a:pPr>
            <a:r>
              <a:rPr lang="en-US" sz="4400" dirty="0">
                <a:solidFill>
                  <a:schemeClr val="tx1">
                    <a:lumMod val="75000"/>
                    <a:lumOff val="25000"/>
                  </a:schemeClr>
                </a:solidFill>
              </a:rPr>
              <a:t>minutes matter</a:t>
            </a:r>
          </a:p>
        </p:txBody>
      </p:sp>
      <p:sp>
        <p:nvSpPr>
          <p:cNvPr id="8" name="TextBox 1"/>
          <p:cNvSpPr txBox="1"/>
          <p:nvPr/>
        </p:nvSpPr>
        <p:spPr>
          <a:xfrm>
            <a:off x="5105400" y="2500660"/>
            <a:ext cx="38862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2">
                    <a:lumMod val="50000"/>
                  </a:schemeClr>
                </a:solidFill>
              </a:rPr>
              <a:t>Every hour a patient in septic shock doesn't receive antibiotics, </a:t>
            </a:r>
            <a:br>
              <a:rPr lang="en-US" sz="2400" dirty="0">
                <a:solidFill>
                  <a:schemeClr val="bg2">
                    <a:lumMod val="50000"/>
                  </a:schemeClr>
                </a:solidFill>
              </a:rPr>
            </a:br>
            <a:r>
              <a:rPr lang="en-US" sz="2400" dirty="0">
                <a:solidFill>
                  <a:schemeClr val="bg2">
                    <a:lumMod val="50000"/>
                  </a:schemeClr>
                </a:solidFill>
              </a:rPr>
              <a:t>the risk of death increases by </a:t>
            </a:r>
            <a:r>
              <a:rPr lang="en-US" sz="2400" dirty="0">
                <a:solidFill>
                  <a:srgbClr val="FF0000"/>
                </a:solidFill>
              </a:rPr>
              <a:t>7.6%.</a:t>
            </a:r>
          </a:p>
        </p:txBody>
      </p:sp>
      <p:pic>
        <p:nvPicPr>
          <p:cNvPr id="3" name="Picture 2"/>
          <p:cNvPicPr>
            <a:picLocks noChangeAspect="1"/>
          </p:cNvPicPr>
          <p:nvPr/>
        </p:nvPicPr>
        <p:blipFill>
          <a:blip r:embed="rId2"/>
          <a:stretch>
            <a:fillRect/>
          </a:stretch>
        </p:blipFill>
        <p:spPr>
          <a:xfrm>
            <a:off x="609600" y="2304432"/>
            <a:ext cx="4362450" cy="2609850"/>
          </a:xfrm>
          <a:prstGeom prst="rect">
            <a:avLst/>
          </a:prstGeom>
        </p:spPr>
      </p:pic>
    </p:spTree>
    <p:extLst>
      <p:ext uri="{BB962C8B-B14F-4D97-AF65-F5344CB8AC3E}">
        <p14:creationId xmlns:p14="http://schemas.microsoft.com/office/powerpoint/2010/main" xmlns="" val="4032298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tx1">
                    <a:lumMod val="75000"/>
                    <a:lumOff val="25000"/>
                  </a:schemeClr>
                </a:solidFill>
              </a:rPr>
              <a:t>Speed is Important</a:t>
            </a:r>
          </a:p>
        </p:txBody>
      </p:sp>
      <p:sp>
        <p:nvSpPr>
          <p:cNvPr id="4" name="Rectangle 3"/>
          <p:cNvSpPr/>
          <p:nvPr/>
        </p:nvSpPr>
        <p:spPr>
          <a:xfrm>
            <a:off x="331519" y="1752600"/>
            <a:ext cx="8001000" cy="1831271"/>
          </a:xfrm>
          <a:prstGeom prst="rect">
            <a:avLst/>
          </a:prstGeom>
          <a:noFill/>
          <a:ln w="12700">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b="1" dirty="0">
                <a:latin typeface="+mn-lt"/>
              </a:rPr>
              <a:t>Time is Tissue! </a:t>
            </a:r>
          </a:p>
          <a:p>
            <a:pPr algn="ctr"/>
            <a:r>
              <a:rPr lang="en-US" sz="2600" b="1" dirty="0">
                <a:latin typeface="+mn-lt"/>
              </a:rPr>
              <a:t>Would you wait an hour to treat a stroke? Heart attack?</a:t>
            </a:r>
          </a:p>
          <a:p>
            <a:pPr algn="ctr"/>
            <a:endParaRPr lang="en-US" sz="2000" b="1" dirty="0">
              <a:latin typeface="+mn-lt"/>
            </a:endParaRPr>
          </a:p>
          <a:p>
            <a:pPr algn="ctr"/>
            <a:r>
              <a:rPr lang="en-US" sz="2000" b="1" dirty="0">
                <a:latin typeface="+mn-lt"/>
              </a:rPr>
              <a:t> </a:t>
            </a:r>
          </a:p>
          <a:p>
            <a:pPr algn="ctr">
              <a:defRPr/>
            </a:pPr>
            <a:r>
              <a:rPr lang="en-US" sz="2100" dirty="0">
                <a:latin typeface="Calibri" pitchFamily="34" charset="0"/>
              </a:rPr>
              <a:t>Mortality rates increase as the number of failing organs increase.</a:t>
            </a:r>
          </a:p>
        </p:txBody>
      </p:sp>
      <p:pic>
        <p:nvPicPr>
          <p:cNvPr id="5" name="Picture 4"/>
          <p:cNvPicPr>
            <a:picLocks noChangeAspect="1"/>
          </p:cNvPicPr>
          <p:nvPr/>
        </p:nvPicPr>
        <p:blipFill>
          <a:blip r:embed="rId2"/>
          <a:stretch>
            <a:fillRect/>
          </a:stretch>
        </p:blipFill>
        <p:spPr>
          <a:xfrm>
            <a:off x="2209800" y="3962400"/>
            <a:ext cx="4495800" cy="2743200"/>
          </a:xfrm>
          <a:prstGeom prst="rect">
            <a:avLst/>
          </a:prstGeom>
        </p:spPr>
      </p:pic>
    </p:spTree>
    <p:extLst>
      <p:ext uri="{BB962C8B-B14F-4D97-AF65-F5344CB8AC3E}">
        <p14:creationId xmlns:p14="http://schemas.microsoft.com/office/powerpoint/2010/main" xmlns="" val="1424197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990600"/>
            <a:ext cx="6591985" cy="5638800"/>
          </a:xfrm>
        </p:spPr>
        <p:txBody>
          <a:bodyPr/>
          <a:lstStyle/>
          <a:p>
            <a:pPr algn="ctr">
              <a:buNone/>
            </a:pPr>
            <a:r>
              <a:rPr lang="en-US" dirty="0" smtClean="0">
                <a:latin typeface="Arial Black" pitchFamily="34" charset="0"/>
              </a:rPr>
              <a:t>         </a:t>
            </a:r>
          </a:p>
          <a:p>
            <a:pPr algn="ctr">
              <a:buNone/>
            </a:pPr>
            <a:endParaRPr lang="en-US" sz="3600" dirty="0">
              <a:solidFill>
                <a:schemeClr val="tx1"/>
              </a:solidFill>
              <a:latin typeface="Calibri" panose="020F0502020204030204" pitchFamily="34" charset="0"/>
            </a:endParaRPr>
          </a:p>
        </p:txBody>
      </p:sp>
      <p:sp>
        <p:nvSpPr>
          <p:cNvPr id="4" name="Rectangle 3"/>
          <p:cNvSpPr/>
          <p:nvPr/>
        </p:nvSpPr>
        <p:spPr>
          <a:xfrm>
            <a:off x="457200" y="1443841"/>
            <a:ext cx="8458200" cy="4401205"/>
          </a:xfrm>
          <a:prstGeom prst="rect">
            <a:avLst/>
          </a:prstGeom>
        </p:spPr>
        <p:txBody>
          <a:bodyPr wrap="square">
            <a:spAutoFit/>
          </a:bodyPr>
          <a:lstStyle/>
          <a:p>
            <a:pPr marL="571500" indent="-571500">
              <a:buFont typeface="Arial" panose="020B0604020202020204" pitchFamily="34" charset="0"/>
              <a:buChar char="•"/>
            </a:pPr>
            <a:r>
              <a:rPr lang="en-US" sz="2800" dirty="0" smtClean="0"/>
              <a:t>To understand and be able to identify the differences between </a:t>
            </a:r>
            <a:r>
              <a:rPr lang="en-US" sz="2800" dirty="0" smtClean="0">
                <a:solidFill>
                  <a:srgbClr val="FF0000"/>
                </a:solidFill>
              </a:rPr>
              <a:t>SIRS, Sepsis, Severe Sepsis, and Septic Shock.</a:t>
            </a:r>
          </a:p>
          <a:p>
            <a:pPr marL="571500" indent="-571500">
              <a:buFont typeface="Arial" panose="020B0604020202020204" pitchFamily="34" charset="0"/>
              <a:buChar char="•"/>
            </a:pPr>
            <a:r>
              <a:rPr lang="en-US" sz="2800" dirty="0" smtClean="0"/>
              <a:t>To understand the morbidity and mortality of Sepsis in relation to length of stay, current guidelines, cost to health care systems.</a:t>
            </a:r>
          </a:p>
          <a:p>
            <a:pPr marL="571500" indent="-571500">
              <a:buFont typeface="Arial" panose="020B0604020202020204" pitchFamily="34" charset="0"/>
              <a:buChar char="•"/>
            </a:pPr>
            <a:r>
              <a:rPr lang="en-US" sz="2800" dirty="0" smtClean="0"/>
              <a:t>To understand modalities of treatment which include management, such as fluid resuscitation and pharmacological interventions.</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a:stretch/>
        </p:blipFill>
        <p:spPr bwMode="auto">
          <a:xfrm>
            <a:off x="301392" y="1371600"/>
            <a:ext cx="8819097" cy="5486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TextBox 4"/>
          <p:cNvSpPr txBox="1"/>
          <p:nvPr/>
        </p:nvSpPr>
        <p:spPr>
          <a:xfrm>
            <a:off x="609600" y="3352800"/>
            <a:ext cx="7772400" cy="2123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400" dirty="0"/>
              <a:t>In-hospital death 8X higher compared to other diagnoses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Burden</a:t>
            </a:r>
            <a:endParaRPr lang="en-US" dirty="0"/>
          </a:p>
        </p:txBody>
      </p:sp>
      <p:sp>
        <p:nvSpPr>
          <p:cNvPr id="3" name="Content Placeholder 2"/>
          <p:cNvSpPr>
            <a:spLocks noGrp="1"/>
          </p:cNvSpPr>
          <p:nvPr>
            <p:ph idx="1"/>
          </p:nvPr>
        </p:nvSpPr>
        <p:spPr>
          <a:xfrm>
            <a:off x="381000" y="2133600"/>
            <a:ext cx="8610599" cy="3777622"/>
          </a:xfrm>
        </p:spPr>
        <p:txBody>
          <a:bodyPr>
            <a:noAutofit/>
          </a:bodyPr>
          <a:lstStyle/>
          <a:p>
            <a:pPr algn="ctr">
              <a:buNone/>
            </a:pPr>
            <a:r>
              <a:rPr lang="en-US" sz="3200" dirty="0" smtClean="0"/>
              <a:t>Sepsis is a major and economically significant disease in the ICU, costing </a:t>
            </a:r>
            <a:r>
              <a:rPr lang="en-US" sz="3200" dirty="0" smtClean="0">
                <a:solidFill>
                  <a:srgbClr val="C03137"/>
                </a:solidFill>
              </a:rPr>
              <a:t>over $20 billion in the United States in 2011 </a:t>
            </a:r>
            <a:r>
              <a:rPr lang="en-US" sz="3200" i="1" dirty="0" smtClean="0"/>
              <a:t>(5.2% of all U.S. hospital costs)</a:t>
            </a:r>
            <a:r>
              <a:rPr lang="en-US" sz="3200" dirty="0" smtClean="0"/>
              <a:t> with costs growing to </a:t>
            </a:r>
            <a:r>
              <a:rPr lang="en-US" sz="3200" dirty="0" smtClean="0">
                <a:solidFill>
                  <a:srgbClr val="C03137"/>
                </a:solidFill>
              </a:rPr>
              <a:t>over $23 billion in 2013 </a:t>
            </a:r>
            <a:r>
              <a:rPr lang="en-US" sz="3200" i="1" dirty="0" smtClean="0"/>
              <a:t>(6.2% of all U.S. hospital costs)</a:t>
            </a:r>
            <a:endParaRPr lang="en-US" sz="32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56000" y="1680069"/>
            <a:ext cx="5393487" cy="4046103"/>
          </a:xfrm>
          <a:prstGeom prst="rect">
            <a:avLst/>
          </a:prstGeom>
        </p:spPr>
      </p:pic>
      <p:sp>
        <p:nvSpPr>
          <p:cNvPr id="2" name="Title 1">
            <a:extLst>
              <a:ext uri="{FF2B5EF4-FFF2-40B4-BE49-F238E27FC236}">
                <a16:creationId xmlns:a16="http://schemas.microsoft.com/office/drawing/2014/main" xmlns="" id="{A69D6ABE-D228-4023-A3D3-B3602C8266F9}"/>
              </a:ext>
            </a:extLst>
          </p:cNvPr>
          <p:cNvSpPr>
            <a:spLocks noGrp="1"/>
          </p:cNvSpPr>
          <p:nvPr>
            <p:ph type="title"/>
          </p:nvPr>
        </p:nvSpPr>
        <p:spPr/>
        <p:txBody>
          <a:bodyPr>
            <a:normAutofit/>
          </a:bodyPr>
          <a:lstStyle/>
          <a:p>
            <a:pPr algn="ctr"/>
            <a:r>
              <a:rPr lang="en-US" sz="2800" dirty="0">
                <a:solidFill>
                  <a:srgbClr val="B60225"/>
                </a:solidFill>
              </a:rPr>
              <a:t>Sepsis ECONOMICS</a:t>
            </a:r>
            <a:endParaRPr lang="en-US" sz="2800" dirty="0"/>
          </a:p>
        </p:txBody>
      </p:sp>
      <p:sp>
        <p:nvSpPr>
          <p:cNvPr id="3" name="Text Placeholder 2">
            <a:extLst>
              <a:ext uri="{FF2B5EF4-FFF2-40B4-BE49-F238E27FC236}">
                <a16:creationId xmlns:a16="http://schemas.microsoft.com/office/drawing/2014/main" xmlns="" id="{F5CF1EDD-BDBA-4442-8412-79F8F74B3E53}"/>
              </a:ext>
            </a:extLst>
          </p:cNvPr>
          <p:cNvSpPr>
            <a:spLocks noGrp="1"/>
          </p:cNvSpPr>
          <p:nvPr>
            <p:ph type="body" sz="quarter" idx="11"/>
          </p:nvPr>
        </p:nvSpPr>
        <p:spPr>
          <a:xfrm>
            <a:off x="182879" y="1265637"/>
            <a:ext cx="3820383" cy="4874969"/>
          </a:xfrm>
        </p:spPr>
        <p:txBody>
          <a:bodyPr>
            <a:normAutofit fontScale="92500" lnSpcReduction="10000"/>
          </a:bodyPr>
          <a:lstStyle/>
          <a:p>
            <a:pPr algn="ctr"/>
            <a:r>
              <a:rPr lang="en-US" sz="4400" dirty="0"/>
              <a:t>Sepsis: major health problem with increasing prevalence, high costs, and poor outcomes.</a:t>
            </a:r>
          </a:p>
        </p:txBody>
      </p:sp>
      <p:sp>
        <p:nvSpPr>
          <p:cNvPr id="4" name="Text Placeholder 3">
            <a:extLst>
              <a:ext uri="{FF2B5EF4-FFF2-40B4-BE49-F238E27FC236}">
                <a16:creationId xmlns:a16="http://schemas.microsoft.com/office/drawing/2014/main" xmlns="" id="{C7C111FB-1F30-46E1-8D29-C101CDD8A9C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xmlns="" val="2236062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p:txBody>
          <a:bodyPr/>
          <a:lstStyle/>
          <a:p>
            <a:r>
              <a:rPr lang="en-US" sz="3400" dirty="0" smtClean="0">
                <a:solidFill>
                  <a:srgbClr val="000000"/>
                </a:solidFill>
                <a:ea typeface="ＭＳ Ｐゴシック" pitchFamily="34" charset="-128"/>
                <a:cs typeface="Geneva" pitchFamily="-84" charset="0"/>
              </a:rPr>
              <a:t>CASE</a:t>
            </a:r>
          </a:p>
        </p:txBody>
      </p:sp>
      <p:sp>
        <p:nvSpPr>
          <p:cNvPr id="17411" name="Rectangle 2"/>
          <p:cNvSpPr>
            <a:spLocks noGrp="1" noChangeArrowheads="1"/>
          </p:cNvSpPr>
          <p:nvPr>
            <p:ph type="body" idx="1"/>
          </p:nvPr>
        </p:nvSpPr>
        <p:spPr/>
        <p:txBody>
          <a:bodyPr>
            <a:normAutofit fontScale="92500"/>
          </a:bodyPr>
          <a:lstStyle/>
          <a:p>
            <a:pPr>
              <a:buFontTx/>
              <a:buBlip>
                <a:blip r:embed="rId2"/>
              </a:buBlip>
            </a:pPr>
            <a:r>
              <a:rPr lang="en-US" sz="2500" smtClean="0">
                <a:solidFill>
                  <a:srgbClr val="000000"/>
                </a:solidFill>
                <a:ea typeface="ＭＳ Ｐゴシック" pitchFamily="34" charset="-128"/>
                <a:cs typeface="Geneva" pitchFamily="-84" charset="0"/>
              </a:rPr>
              <a:t>48 pages with NO magic bullets</a:t>
            </a:r>
          </a:p>
          <a:p>
            <a:pPr>
              <a:buFontTx/>
              <a:buBlip>
                <a:blip r:embed="rId2"/>
              </a:buBlip>
            </a:pPr>
            <a:r>
              <a:rPr lang="en-US" sz="2500" smtClean="0">
                <a:solidFill>
                  <a:srgbClr val="000000"/>
                </a:solidFill>
                <a:ea typeface="ＭＳ Ｐゴシック" pitchFamily="34" charset="-128"/>
                <a:cs typeface="Geneva" pitchFamily="-84" charset="0"/>
              </a:rPr>
              <a:t>Very few specific therapies directed at the early stages of sepsis pathophysiology</a:t>
            </a:r>
          </a:p>
          <a:p>
            <a:pPr>
              <a:buFontTx/>
              <a:buBlip>
                <a:blip r:embed="rId2"/>
              </a:buBlip>
            </a:pPr>
            <a:r>
              <a:rPr lang="en-US" sz="2500" smtClean="0">
                <a:solidFill>
                  <a:srgbClr val="000000"/>
                </a:solidFill>
                <a:ea typeface="ＭＳ Ｐゴシック" pitchFamily="34" charset="-128"/>
                <a:cs typeface="Geneva" pitchFamily="-84" charset="0"/>
              </a:rPr>
              <a:t>Numerous important recommendations (and numerous controversial ones)</a:t>
            </a:r>
          </a:p>
          <a:p>
            <a:pPr>
              <a:buFontTx/>
              <a:buBlip>
                <a:blip r:embed="rId2"/>
              </a:buBlip>
            </a:pPr>
            <a:r>
              <a:rPr lang="en-US" sz="2500" smtClean="0">
                <a:solidFill>
                  <a:srgbClr val="000000"/>
                </a:solidFill>
                <a:ea typeface="ＭＳ Ｐゴシック" pitchFamily="34" charset="-128"/>
                <a:cs typeface="Geneva" pitchFamily="-84" charset="0"/>
              </a:rPr>
              <a:t>Requires repetitive, complex assessments</a:t>
            </a:r>
          </a:p>
          <a:p>
            <a:pPr>
              <a:buFontTx/>
              <a:buBlip>
                <a:blip r:embed="rId2"/>
              </a:buBlip>
            </a:pPr>
            <a:r>
              <a:rPr lang="en-US" sz="2500" smtClean="0">
                <a:solidFill>
                  <a:srgbClr val="000000"/>
                </a:solidFill>
                <a:ea typeface="ＭＳ Ｐゴシック" pitchFamily="34" charset="-128"/>
                <a:cs typeface="Geneva" pitchFamily="-84" charset="0"/>
              </a:rPr>
              <a:t>Many interventions are </a:t>
            </a:r>
            <a:r>
              <a:rPr lang="en-US" sz="2500" smtClean="0">
                <a:solidFill>
                  <a:srgbClr val="000000"/>
                </a:solidFill>
                <a:latin typeface="Palatino Bold Italic" charset="0"/>
                <a:ea typeface="ＭＳ Ｐゴシック" pitchFamily="34" charset="-128"/>
                <a:cs typeface="Geneva" pitchFamily="-84" charset="0"/>
                <a:sym typeface="Palatino Bold Italic" charset="0"/>
              </a:rPr>
              <a:t>time-sensitive</a:t>
            </a:r>
            <a:endParaRPr lang="en-US" sz="2500" smtClean="0">
              <a:solidFill>
                <a:srgbClr val="000000"/>
              </a:solidFill>
              <a:latin typeface="Palatino Bold Italic" charset="0"/>
              <a:ea typeface="ヒラギノ明朝 ProN W6" pitchFamily="-84" charset="-128"/>
              <a:cs typeface="Geneva" pitchFamily="-84" charset="0"/>
              <a:sym typeface="Palatino Bold Italic" charset="0"/>
            </a:endParaRPr>
          </a:p>
        </p:txBody>
      </p:sp>
      <p:pic>
        <p:nvPicPr>
          <p:cNvPr id="1026" name="Picture 2" descr="C:\Users\user\Downloads\Screenshot_20181130-135629_Viber.jpg"/>
          <p:cNvPicPr>
            <a:picLocks noChangeAspect="1" noChangeArrowheads="1"/>
          </p:cNvPicPr>
          <p:nvPr/>
        </p:nvPicPr>
        <p:blipFill>
          <a:blip r:embed="rId3"/>
          <a:srcRect/>
          <a:stretch>
            <a:fillRect/>
          </a:stretch>
        </p:blipFill>
        <p:spPr bwMode="auto">
          <a:xfrm>
            <a:off x="-571500" y="-4552950"/>
            <a:ext cx="10287000" cy="15963900"/>
          </a:xfrm>
          <a:prstGeom prst="rect">
            <a:avLst/>
          </a:prstGeom>
          <a:noFill/>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8994" y="2552987"/>
            <a:ext cx="6986012" cy="3657600"/>
          </a:xfrm>
          <a:prstGeom prst="rect">
            <a:avLst/>
          </a:prstGeom>
        </p:spPr>
      </p:pic>
      <p:sp>
        <p:nvSpPr>
          <p:cNvPr id="2" name="Title 1">
            <a:extLst>
              <a:ext uri="{FF2B5EF4-FFF2-40B4-BE49-F238E27FC236}">
                <a16:creationId xmlns:a16="http://schemas.microsoft.com/office/drawing/2014/main" xmlns="" id="{A69D6ABE-D228-4023-A3D3-B3602C8266F9}"/>
              </a:ext>
            </a:extLst>
          </p:cNvPr>
          <p:cNvSpPr>
            <a:spLocks noGrp="1"/>
          </p:cNvSpPr>
          <p:nvPr>
            <p:ph type="title"/>
          </p:nvPr>
        </p:nvSpPr>
        <p:spPr/>
        <p:txBody>
          <a:bodyPr>
            <a:normAutofit/>
          </a:bodyPr>
          <a:lstStyle/>
          <a:p>
            <a:pPr algn="ctr"/>
            <a:r>
              <a:rPr lang="en-US" sz="2800" dirty="0">
                <a:solidFill>
                  <a:srgbClr val="B60225"/>
                </a:solidFill>
              </a:rPr>
              <a:t>Sepsis ECONOMICS</a:t>
            </a:r>
            <a:endParaRPr lang="en-US" sz="2800" dirty="0"/>
          </a:p>
        </p:txBody>
      </p:sp>
      <p:sp>
        <p:nvSpPr>
          <p:cNvPr id="3" name="Text Placeholder 2">
            <a:extLst>
              <a:ext uri="{FF2B5EF4-FFF2-40B4-BE49-F238E27FC236}">
                <a16:creationId xmlns:a16="http://schemas.microsoft.com/office/drawing/2014/main" xmlns="" id="{F5CF1EDD-BDBA-4442-8412-79F8F74B3E53}"/>
              </a:ext>
            </a:extLst>
          </p:cNvPr>
          <p:cNvSpPr>
            <a:spLocks noGrp="1"/>
          </p:cNvSpPr>
          <p:nvPr>
            <p:ph type="body" sz="quarter" idx="11"/>
          </p:nvPr>
        </p:nvSpPr>
        <p:spPr>
          <a:xfrm>
            <a:off x="396605" y="1195525"/>
            <a:ext cx="8423837" cy="2011909"/>
          </a:xfrm>
        </p:spPr>
        <p:txBody>
          <a:bodyPr/>
          <a:lstStyle/>
          <a:p>
            <a:pPr algn="ctr"/>
            <a:r>
              <a:rPr lang="en-US" sz="4000" dirty="0"/>
              <a:t>Increased hospitalizations for more than 1 million people in </a:t>
            </a:r>
            <a:r>
              <a:rPr lang="en-US" sz="4000" dirty="0">
                <a:solidFill>
                  <a:srgbClr val="FF0000"/>
                </a:solidFill>
              </a:rPr>
              <a:t>2008</a:t>
            </a:r>
          </a:p>
        </p:txBody>
      </p:sp>
      <p:sp>
        <p:nvSpPr>
          <p:cNvPr id="4" name="Text Placeholder 3">
            <a:extLst>
              <a:ext uri="{FF2B5EF4-FFF2-40B4-BE49-F238E27FC236}">
                <a16:creationId xmlns:a16="http://schemas.microsoft.com/office/drawing/2014/main" xmlns="" id="{C7C111FB-1F30-46E1-8D29-C101CDD8A9C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xmlns="" val="4175231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0"/>
            <a:ext cx="7543800" cy="914400"/>
          </a:xfrm>
        </p:spPr>
        <p:txBody>
          <a:bodyPr>
            <a:normAutofit fontScale="90000"/>
          </a:bodyPr>
          <a:lstStyle/>
          <a:p>
            <a:r>
              <a:rPr lang="en-US" sz="3600" b="1" i="1" dirty="0" smtClean="0"/>
              <a:t>Where would the patient be best managed ?</a:t>
            </a:r>
            <a:endParaRPr lang="en-US" sz="3600" b="1" dirty="0"/>
          </a:p>
        </p:txBody>
      </p:sp>
      <p:sp>
        <p:nvSpPr>
          <p:cNvPr id="3" name="Content Placeholder 2"/>
          <p:cNvSpPr>
            <a:spLocks noGrp="1"/>
          </p:cNvSpPr>
          <p:nvPr>
            <p:ph idx="1"/>
          </p:nvPr>
        </p:nvSpPr>
        <p:spPr>
          <a:xfrm>
            <a:off x="914400" y="2438400"/>
            <a:ext cx="7772400" cy="3917160"/>
          </a:xfrm>
        </p:spPr>
        <p:txBody>
          <a:bodyPr/>
          <a:lstStyle/>
          <a:p>
            <a:pPr algn="ctr">
              <a:buNone/>
            </a:pPr>
            <a:r>
              <a:rPr lang="en-US" sz="9600" dirty="0" smtClean="0"/>
              <a:t>ICU</a:t>
            </a:r>
          </a:p>
          <a:p>
            <a:pPr algn="ctr">
              <a:buNone/>
            </a:pPr>
            <a:r>
              <a:rPr lang="en-US" sz="3200" dirty="0" smtClean="0"/>
              <a:t>Intensive Care Unit</a:t>
            </a:r>
            <a:r>
              <a:rPr lang="en-US" dirty="0" smtClean="0"/>
              <a:t> </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7200" dirty="0" smtClean="0"/>
              <a:t>ICU</a:t>
            </a:r>
            <a:endParaRPr lang="en-US" sz="7200" dirty="0"/>
          </a:p>
        </p:txBody>
      </p:sp>
      <p:pic>
        <p:nvPicPr>
          <p:cNvPr id="4" name="Content Placeholder 3" descr="20161025_095916.jpg"/>
          <p:cNvPicPr>
            <a:picLocks noGrp="1" noChangeAspect="1"/>
          </p:cNvPicPr>
          <p:nvPr>
            <p:ph idx="1"/>
          </p:nvPr>
        </p:nvPicPr>
        <p:blipFill>
          <a:blip r:embed="rId2" cstate="print"/>
          <a:stretch>
            <a:fillRect/>
          </a:stretch>
        </p:blipFill>
        <p:spPr>
          <a:xfrm>
            <a:off x="0" y="1905000"/>
            <a:ext cx="9144000" cy="4953000"/>
          </a:xfrm>
        </p:spPr>
      </p:pic>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372600" cy="1371600"/>
          </a:xfrm>
        </p:spPr>
        <p:txBody>
          <a:bodyPr>
            <a:normAutofit/>
          </a:bodyPr>
          <a:lstStyle/>
          <a:p>
            <a:r>
              <a:rPr lang="en-US" sz="3600" b="1" dirty="0" smtClean="0"/>
              <a:t>They are </a:t>
            </a:r>
            <a:r>
              <a:rPr lang="en-US" sz="3600" b="1" dirty="0"/>
              <a:t>this kind of </a:t>
            </a:r>
            <a:r>
              <a:rPr lang="en-US" sz="3600" b="1" dirty="0" smtClean="0"/>
              <a:t>unfortunate patients</a:t>
            </a:r>
            <a:endParaRPr lang="en-US" sz="3600" b="1" dirty="0"/>
          </a:p>
        </p:txBody>
      </p:sp>
      <p:pic>
        <p:nvPicPr>
          <p:cNvPr id="4" name="Content Placeholder 3" descr="20161025_095837.jpg"/>
          <p:cNvPicPr>
            <a:picLocks noGrp="1" noChangeAspect="1"/>
          </p:cNvPicPr>
          <p:nvPr>
            <p:ph idx="4294967295"/>
          </p:nvPr>
        </p:nvPicPr>
        <p:blipFill>
          <a:blip r:embed="rId2" cstate="print"/>
          <a:stretch>
            <a:fillRect/>
          </a:stretch>
        </p:blipFill>
        <p:spPr>
          <a:xfrm>
            <a:off x="533400" y="1905000"/>
            <a:ext cx="3657600" cy="4572000"/>
          </a:xfrm>
        </p:spPr>
      </p:pic>
      <p:pic>
        <p:nvPicPr>
          <p:cNvPr id="6" name="Content Placeholder 3" descr="20161025_095750.jpg"/>
          <p:cNvPicPr>
            <a:picLocks noChangeAspect="1"/>
          </p:cNvPicPr>
          <p:nvPr/>
        </p:nvPicPr>
        <p:blipFill>
          <a:blip r:embed="rId3" cstate="print"/>
          <a:stretch>
            <a:fillRect/>
          </a:stretch>
        </p:blipFill>
        <p:spPr>
          <a:xfrm>
            <a:off x="4648200" y="1932709"/>
            <a:ext cx="3733800" cy="4572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47799" y="228600"/>
            <a:ext cx="7318375" cy="990600"/>
          </a:xfrm>
        </p:spPr>
        <p:txBody>
          <a:bodyPr/>
          <a:lstStyle/>
          <a:p>
            <a:r>
              <a:rPr lang="en-US" b="1" dirty="0" smtClean="0"/>
              <a:t>Infection, SIRS, Sepsis</a:t>
            </a:r>
          </a:p>
        </p:txBody>
      </p:sp>
      <p:pic>
        <p:nvPicPr>
          <p:cNvPr id="15364" name="Picture 2" descr="C:\Documents and Settings\pc\Desktop\SepsisChart1.png"/>
          <p:cNvPicPr>
            <a:picLocks noGrp="1" noChangeAspect="1" noChangeArrowheads="1"/>
          </p:cNvPicPr>
          <p:nvPr>
            <p:ph sz="quarter" idx="1"/>
          </p:nvPr>
        </p:nvPicPr>
        <p:blipFill>
          <a:blip r:embed="rId2"/>
          <a:srcRect/>
          <a:stretch>
            <a:fillRect/>
          </a:stretch>
        </p:blipFill>
        <p:spPr>
          <a:xfrm>
            <a:off x="152400" y="1183105"/>
            <a:ext cx="8991600" cy="5674895"/>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0" y="0"/>
            <a:ext cx="6858000" cy="1066800"/>
          </a:xfrm>
        </p:spPr>
        <p:txBody>
          <a:bodyPr>
            <a:normAutofit/>
          </a:bodyPr>
          <a:lstStyle/>
          <a:p>
            <a:r>
              <a:rPr lang="en-US" b="1" dirty="0" err="1" smtClean="0">
                <a:solidFill>
                  <a:srgbClr val="C00000"/>
                </a:solidFill>
                <a:latin typeface="Times New Roman" pitchFamily="18" charset="0"/>
                <a:cs typeface="Times New Roman" pitchFamily="18" charset="0"/>
              </a:rPr>
              <a:t>Pathophysiology</a:t>
            </a:r>
            <a:r>
              <a:rPr lang="en-US" b="1" dirty="0" smtClean="0">
                <a:solidFill>
                  <a:srgbClr val="C00000"/>
                </a:solidFill>
                <a:latin typeface="Times New Roman" pitchFamily="18" charset="0"/>
                <a:cs typeface="Times New Roman" pitchFamily="18" charset="0"/>
              </a:rPr>
              <a:t> of Sepsis…</a:t>
            </a:r>
          </a:p>
        </p:txBody>
      </p:sp>
      <p:pic>
        <p:nvPicPr>
          <p:cNvPr id="28676" name="Picture 2" descr="C:\Documents and Settings\pc\Desktop\pathophysiology.jpg"/>
          <p:cNvPicPr>
            <a:picLocks noGrp="1" noChangeAspect="1" noChangeArrowheads="1"/>
          </p:cNvPicPr>
          <p:nvPr>
            <p:ph sz="quarter" idx="1"/>
          </p:nvPr>
        </p:nvPicPr>
        <p:blipFill>
          <a:blip r:embed="rId2"/>
          <a:srcRect/>
          <a:stretch>
            <a:fillRect/>
          </a:stretch>
        </p:blipFill>
        <p:spPr>
          <a:xfrm>
            <a:off x="0" y="1219200"/>
            <a:ext cx="9144000" cy="56388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p:txBody>
          <a:bodyPr/>
          <a:lstStyle/>
          <a:p>
            <a:r>
              <a:rPr lang="en-US" smtClean="0">
                <a:solidFill>
                  <a:srgbClr val="000000"/>
                </a:solidFill>
                <a:ea typeface="ＭＳ Ｐゴシック" pitchFamily="34" charset="-128"/>
                <a:cs typeface="Geneva" pitchFamily="-84" charset="0"/>
              </a:rPr>
              <a:t>Sepsis Pathogenesis</a:t>
            </a:r>
          </a:p>
        </p:txBody>
      </p:sp>
      <p:sp>
        <p:nvSpPr>
          <p:cNvPr id="11267" name="Rectangle 2"/>
          <p:cNvSpPr>
            <a:spLocks/>
          </p:cNvSpPr>
          <p:nvPr/>
        </p:nvSpPr>
        <p:spPr bwMode="auto">
          <a:xfrm>
            <a:off x="2846388" y="1752600"/>
            <a:ext cx="3449637" cy="307975"/>
          </a:xfrm>
          <a:prstGeom prst="rect">
            <a:avLst/>
          </a:prstGeom>
          <a:noFill/>
          <a:ln w="12700">
            <a:noFill/>
            <a:miter lim="800000"/>
            <a:headEnd/>
            <a:tailEnd/>
          </a:ln>
        </p:spPr>
        <p:txBody>
          <a:bodyPr wrap="none" lIns="0" tIns="0" rIns="0" bIns="0" anchor="ctr">
            <a:spAutoFit/>
          </a:bodyPr>
          <a:lstStyle/>
          <a:p>
            <a:r>
              <a:rPr lang="en-US" sz="2000"/>
              <a:t>Unbalanced Immune Reaction</a:t>
            </a:r>
          </a:p>
        </p:txBody>
      </p:sp>
      <p:sp>
        <p:nvSpPr>
          <p:cNvPr id="11268" name="Line 3"/>
          <p:cNvSpPr>
            <a:spLocks noChangeShapeType="1"/>
          </p:cNvSpPr>
          <p:nvPr/>
        </p:nvSpPr>
        <p:spPr bwMode="auto">
          <a:xfrm rot="10800000" flipH="1">
            <a:off x="2505075" y="2066925"/>
            <a:ext cx="1189038" cy="627063"/>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69" name="Line 4"/>
          <p:cNvSpPr>
            <a:spLocks noChangeShapeType="1"/>
          </p:cNvSpPr>
          <p:nvPr/>
        </p:nvSpPr>
        <p:spPr bwMode="auto">
          <a:xfrm rot="10800000">
            <a:off x="5332413" y="2082800"/>
            <a:ext cx="1222375" cy="422275"/>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0" name="Rectangle 5"/>
          <p:cNvSpPr>
            <a:spLocks/>
          </p:cNvSpPr>
          <p:nvPr/>
        </p:nvSpPr>
        <p:spPr bwMode="auto">
          <a:xfrm>
            <a:off x="1230313" y="2725738"/>
            <a:ext cx="1550987" cy="307975"/>
          </a:xfrm>
          <a:prstGeom prst="rect">
            <a:avLst/>
          </a:prstGeom>
          <a:noFill/>
          <a:ln w="12700">
            <a:noFill/>
            <a:miter lim="800000"/>
            <a:headEnd/>
            <a:tailEnd/>
          </a:ln>
        </p:spPr>
        <p:txBody>
          <a:bodyPr wrap="none" lIns="0" tIns="0" rIns="0" bIns="0" anchor="ctr">
            <a:spAutoFit/>
          </a:bodyPr>
          <a:lstStyle/>
          <a:p>
            <a:r>
              <a:rPr lang="en-US" sz="2000"/>
              <a:t>Tissue Factor</a:t>
            </a:r>
          </a:p>
        </p:txBody>
      </p:sp>
      <p:sp>
        <p:nvSpPr>
          <p:cNvPr id="11271" name="Line 6"/>
          <p:cNvSpPr>
            <a:spLocks noChangeShapeType="1"/>
          </p:cNvSpPr>
          <p:nvPr/>
        </p:nvSpPr>
        <p:spPr bwMode="auto">
          <a:xfrm rot="10800000">
            <a:off x="1997075" y="3106738"/>
            <a:ext cx="3175" cy="644525"/>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2" name="Rectangle 7"/>
          <p:cNvSpPr>
            <a:spLocks/>
          </p:cNvSpPr>
          <p:nvPr/>
        </p:nvSpPr>
        <p:spPr bwMode="auto">
          <a:xfrm>
            <a:off x="920750" y="3841750"/>
            <a:ext cx="2181225" cy="307975"/>
          </a:xfrm>
          <a:prstGeom prst="rect">
            <a:avLst/>
          </a:prstGeom>
          <a:noFill/>
          <a:ln w="12700">
            <a:noFill/>
            <a:miter lim="800000"/>
            <a:headEnd/>
            <a:tailEnd/>
          </a:ln>
        </p:spPr>
        <p:txBody>
          <a:bodyPr wrap="none" lIns="0" tIns="0" rIns="0" bIns="0" anchor="ctr">
            <a:spAutoFit/>
          </a:bodyPr>
          <a:lstStyle/>
          <a:p>
            <a:r>
              <a:rPr lang="en-US" sz="2000"/>
              <a:t>Procoagulant State</a:t>
            </a:r>
          </a:p>
        </p:txBody>
      </p:sp>
      <p:sp>
        <p:nvSpPr>
          <p:cNvPr id="11273" name="Rectangle 8"/>
          <p:cNvSpPr>
            <a:spLocks/>
          </p:cNvSpPr>
          <p:nvPr/>
        </p:nvSpPr>
        <p:spPr bwMode="auto">
          <a:xfrm>
            <a:off x="1163638" y="4902200"/>
            <a:ext cx="1590675" cy="615950"/>
          </a:xfrm>
          <a:prstGeom prst="rect">
            <a:avLst/>
          </a:prstGeom>
          <a:noFill/>
          <a:ln w="12700">
            <a:noFill/>
            <a:miter lim="800000"/>
            <a:headEnd/>
            <a:tailEnd/>
          </a:ln>
        </p:spPr>
        <p:txBody>
          <a:bodyPr wrap="none" lIns="0" tIns="0" rIns="0" bIns="0" anchor="ctr">
            <a:spAutoFit/>
          </a:bodyPr>
          <a:lstStyle/>
          <a:p>
            <a:r>
              <a:rPr lang="en-US" sz="2000"/>
              <a:t>Microvascular</a:t>
            </a:r>
          </a:p>
          <a:p>
            <a:r>
              <a:rPr lang="en-US" sz="2000"/>
              <a:t>Thrombosis</a:t>
            </a:r>
          </a:p>
        </p:txBody>
      </p:sp>
      <p:sp>
        <p:nvSpPr>
          <p:cNvPr id="11274" name="Line 9"/>
          <p:cNvSpPr>
            <a:spLocks noChangeShapeType="1"/>
          </p:cNvSpPr>
          <p:nvPr/>
        </p:nvSpPr>
        <p:spPr bwMode="auto">
          <a:xfrm rot="10800000">
            <a:off x="1997075" y="4224338"/>
            <a:ext cx="3175" cy="642937"/>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5" name="Rectangle 10"/>
          <p:cNvSpPr>
            <a:spLocks/>
          </p:cNvSpPr>
          <p:nvPr/>
        </p:nvSpPr>
        <p:spPr bwMode="auto">
          <a:xfrm>
            <a:off x="5853113" y="2536825"/>
            <a:ext cx="1468437" cy="614363"/>
          </a:xfrm>
          <a:prstGeom prst="rect">
            <a:avLst/>
          </a:prstGeom>
          <a:noFill/>
          <a:ln w="12700">
            <a:noFill/>
            <a:miter lim="800000"/>
            <a:headEnd/>
            <a:tailEnd/>
          </a:ln>
        </p:spPr>
        <p:txBody>
          <a:bodyPr wrap="none" lIns="0" tIns="0" rIns="0" bIns="0" anchor="ctr">
            <a:spAutoFit/>
          </a:bodyPr>
          <a:lstStyle/>
          <a:p>
            <a:r>
              <a:rPr lang="en-US" sz="2000"/>
              <a:t>Mediators of </a:t>
            </a:r>
          </a:p>
          <a:p>
            <a:r>
              <a:rPr lang="en-US" sz="2000"/>
              <a:t>Inflammation</a:t>
            </a:r>
          </a:p>
        </p:txBody>
      </p:sp>
      <p:sp>
        <p:nvSpPr>
          <p:cNvPr id="11276" name="Line 11"/>
          <p:cNvSpPr>
            <a:spLocks noChangeShapeType="1"/>
          </p:cNvSpPr>
          <p:nvPr/>
        </p:nvSpPr>
        <p:spPr bwMode="auto">
          <a:xfrm rot="10800000" flipH="1">
            <a:off x="6648450" y="3259138"/>
            <a:ext cx="1588" cy="1201737"/>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7" name="Line 12"/>
          <p:cNvSpPr>
            <a:spLocks noChangeShapeType="1"/>
          </p:cNvSpPr>
          <p:nvPr/>
        </p:nvSpPr>
        <p:spPr bwMode="auto">
          <a:xfrm rot="10800000" flipH="1">
            <a:off x="5972175" y="3259138"/>
            <a:ext cx="596900" cy="1968500"/>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8" name="Line 13"/>
          <p:cNvSpPr>
            <a:spLocks noChangeShapeType="1"/>
          </p:cNvSpPr>
          <p:nvPr/>
        </p:nvSpPr>
        <p:spPr bwMode="auto">
          <a:xfrm rot="10800000">
            <a:off x="6729413" y="3259138"/>
            <a:ext cx="687387" cy="1962150"/>
          </a:xfrm>
          <a:prstGeom prst="line">
            <a:avLst/>
          </a:prstGeom>
          <a:noFill/>
          <a:ln w="63500">
            <a:solidFill>
              <a:srgbClr val="000000"/>
            </a:solidFill>
            <a:miter lim="800000"/>
            <a:headEnd type="stealth" w="med" len="med"/>
            <a:tailEnd/>
          </a:ln>
        </p:spPr>
        <p:txBody>
          <a:bodyPr lIns="0" tIns="0" rIns="0" bIns="0"/>
          <a:lstStyle/>
          <a:p>
            <a:endParaRPr lang="en-US"/>
          </a:p>
        </p:txBody>
      </p:sp>
      <p:sp>
        <p:nvSpPr>
          <p:cNvPr id="11279" name="Rectangle 14"/>
          <p:cNvSpPr>
            <a:spLocks/>
          </p:cNvSpPr>
          <p:nvPr/>
        </p:nvSpPr>
        <p:spPr bwMode="auto">
          <a:xfrm>
            <a:off x="6291263" y="4449763"/>
            <a:ext cx="666750" cy="369887"/>
          </a:xfrm>
          <a:prstGeom prst="rect">
            <a:avLst/>
          </a:prstGeom>
          <a:noFill/>
          <a:ln w="12700">
            <a:noFill/>
            <a:miter lim="800000"/>
            <a:headEnd/>
            <a:tailEnd/>
          </a:ln>
        </p:spPr>
        <p:txBody>
          <a:bodyPr wrap="none" lIns="0" tIns="0" rIns="0" bIns="0" anchor="ctr">
            <a:spAutoFit/>
          </a:bodyPr>
          <a:lstStyle/>
          <a:p>
            <a:r>
              <a:rPr lang="en-US"/>
              <a:t>ROS</a:t>
            </a:r>
          </a:p>
        </p:txBody>
      </p:sp>
      <p:sp>
        <p:nvSpPr>
          <p:cNvPr id="11280" name="Rectangle 15"/>
          <p:cNvSpPr>
            <a:spLocks/>
          </p:cNvSpPr>
          <p:nvPr/>
        </p:nvSpPr>
        <p:spPr bwMode="auto">
          <a:xfrm>
            <a:off x="5094288" y="5395913"/>
            <a:ext cx="1390650" cy="307975"/>
          </a:xfrm>
          <a:prstGeom prst="rect">
            <a:avLst/>
          </a:prstGeom>
          <a:noFill/>
          <a:ln w="12700">
            <a:noFill/>
            <a:miter lim="800000"/>
            <a:headEnd/>
            <a:tailEnd/>
          </a:ln>
        </p:spPr>
        <p:txBody>
          <a:bodyPr wrap="none" lIns="0" tIns="0" rIns="0" bIns="0" anchor="ctr">
            <a:spAutoFit/>
          </a:bodyPr>
          <a:lstStyle/>
          <a:p>
            <a:r>
              <a:rPr lang="en-US" sz="2000"/>
              <a:t>Vasodilation</a:t>
            </a:r>
          </a:p>
        </p:txBody>
      </p:sp>
      <p:sp>
        <p:nvSpPr>
          <p:cNvPr id="11281" name="Rectangle 16"/>
          <p:cNvSpPr>
            <a:spLocks/>
          </p:cNvSpPr>
          <p:nvPr/>
        </p:nvSpPr>
        <p:spPr bwMode="auto">
          <a:xfrm>
            <a:off x="6970713" y="5313363"/>
            <a:ext cx="1000125" cy="615950"/>
          </a:xfrm>
          <a:prstGeom prst="rect">
            <a:avLst/>
          </a:prstGeom>
          <a:noFill/>
          <a:ln w="12700">
            <a:noFill/>
            <a:miter lim="800000"/>
            <a:headEnd/>
            <a:tailEnd/>
          </a:ln>
        </p:spPr>
        <p:txBody>
          <a:bodyPr wrap="none" lIns="0" tIns="0" rIns="0" bIns="0" anchor="ctr">
            <a:spAutoFit/>
          </a:bodyPr>
          <a:lstStyle/>
          <a:p>
            <a:r>
              <a:rPr lang="en-US" sz="2000"/>
              <a:t>Capillary</a:t>
            </a:r>
          </a:p>
          <a:p>
            <a:r>
              <a:rPr lang="en-US" sz="2000"/>
              <a:t>Leak</a:t>
            </a:r>
          </a:p>
        </p:txBody>
      </p:sp>
      <p:sp>
        <p:nvSpPr>
          <p:cNvPr id="11282" name="Line 17"/>
          <p:cNvSpPr>
            <a:spLocks noChangeShapeType="1"/>
          </p:cNvSpPr>
          <p:nvPr/>
        </p:nvSpPr>
        <p:spPr bwMode="auto">
          <a:xfrm rot="10800000" flipH="1">
            <a:off x="3268663" y="3181350"/>
            <a:ext cx="2401887" cy="788988"/>
          </a:xfrm>
          <a:prstGeom prst="line">
            <a:avLst/>
          </a:prstGeom>
          <a:noFill/>
          <a:ln w="63500">
            <a:solidFill>
              <a:srgbClr val="000000"/>
            </a:solidFill>
            <a:miter lim="800000"/>
            <a:headEnd type="stealth" w="med" len="med"/>
            <a:tailEnd type="stealth" w="med" len="med"/>
          </a:ln>
        </p:spPr>
        <p:txBody>
          <a:bodyPr lIns="0" tIns="0" rIns="0" bIns="0"/>
          <a:lstStyle/>
          <a:p>
            <a:endParaRPr lang="en-US"/>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371600" y="228600"/>
            <a:ext cx="7772400" cy="990600"/>
          </a:xfrm>
        </p:spPr>
        <p:txBody>
          <a:bodyPr>
            <a:normAutofit fontScale="90000"/>
          </a:bodyPr>
          <a:lstStyle/>
          <a:p>
            <a:r>
              <a:rPr lang="en-US" sz="3200" b="1" dirty="0" err="1" smtClean="0">
                <a:solidFill>
                  <a:srgbClr val="C00000"/>
                </a:solidFill>
                <a:latin typeface="Times New Roman" pitchFamily="18" charset="0"/>
                <a:cs typeface="Times New Roman" pitchFamily="18" charset="0"/>
              </a:rPr>
              <a:t>Pathophysiology</a:t>
            </a:r>
            <a:r>
              <a:rPr lang="en-US" sz="3200" b="1" dirty="0" smtClean="0">
                <a:solidFill>
                  <a:srgbClr val="C00000"/>
                </a:solidFill>
                <a:latin typeface="Times New Roman" pitchFamily="18" charset="0"/>
                <a:cs typeface="Times New Roman" pitchFamily="18" charset="0"/>
              </a:rPr>
              <a:t> of sepsis- induced </a:t>
            </a:r>
            <a:r>
              <a:rPr lang="en-US" sz="3200" b="1" dirty="0" err="1" smtClean="0">
                <a:solidFill>
                  <a:srgbClr val="C00000"/>
                </a:solidFill>
                <a:latin typeface="Times New Roman" pitchFamily="18" charset="0"/>
                <a:cs typeface="Times New Roman" pitchFamily="18" charset="0"/>
              </a:rPr>
              <a:t>ischaemic</a:t>
            </a:r>
            <a:r>
              <a:rPr lang="en-US" sz="3200" b="1" dirty="0" smtClean="0">
                <a:solidFill>
                  <a:srgbClr val="C00000"/>
                </a:solidFill>
                <a:latin typeface="Times New Roman" pitchFamily="18" charset="0"/>
                <a:cs typeface="Times New Roman" pitchFamily="18" charset="0"/>
              </a:rPr>
              <a:t>    </a:t>
            </a:r>
            <a:br>
              <a:rPr lang="en-US" sz="3200" b="1" dirty="0" smtClean="0">
                <a:solidFill>
                  <a:srgbClr val="C00000"/>
                </a:solidFill>
                <a:latin typeface="Times New Roman" pitchFamily="18" charset="0"/>
                <a:cs typeface="Times New Roman" pitchFamily="18" charset="0"/>
              </a:rPr>
            </a:br>
            <a:r>
              <a:rPr lang="en-US" sz="3200" b="1" dirty="0" smtClean="0">
                <a:solidFill>
                  <a:srgbClr val="C00000"/>
                </a:solidFill>
                <a:latin typeface="Times New Roman" pitchFamily="18" charset="0"/>
                <a:cs typeface="Times New Roman" pitchFamily="18" charset="0"/>
              </a:rPr>
              <a:t>Organ   injury</a:t>
            </a:r>
            <a:endParaRPr lang="en-US" sz="3200" b="1" dirty="0" smtClean="0">
              <a:solidFill>
                <a:srgbClr val="C00000"/>
              </a:solidFill>
            </a:endParaRPr>
          </a:p>
        </p:txBody>
      </p:sp>
      <p:sp>
        <p:nvSpPr>
          <p:cNvPr id="29699" name="Content Placeholder 2"/>
          <p:cNvSpPr>
            <a:spLocks noGrp="1"/>
          </p:cNvSpPr>
          <p:nvPr>
            <p:ph sz="quarter" idx="1"/>
          </p:nvPr>
        </p:nvSpPr>
        <p:spPr>
          <a:xfrm>
            <a:off x="228600" y="1447800"/>
            <a:ext cx="8610600" cy="4495800"/>
          </a:xfrm>
        </p:spPr>
        <p:txBody>
          <a:bodyPr>
            <a:normAutofit fontScale="92500"/>
          </a:bodyPr>
          <a:lstStyle/>
          <a:p>
            <a:pPr algn="just">
              <a:lnSpc>
                <a:spcPct val="150000"/>
              </a:lnSpc>
            </a:pPr>
            <a:r>
              <a:rPr lang="en-US" sz="2400" b="1" smtClean="0">
                <a:latin typeface="Times New Roman" pitchFamily="18" charset="0"/>
                <a:cs typeface="Times New Roman" pitchFamily="18" charset="0"/>
              </a:rPr>
              <a:t>Cytokine production leads to massive production of endogenous vasodilators</a:t>
            </a:r>
          </a:p>
          <a:p>
            <a:pPr algn="just">
              <a:lnSpc>
                <a:spcPct val="150000"/>
              </a:lnSpc>
            </a:pPr>
            <a:r>
              <a:rPr lang="en-US" sz="2400" b="1" smtClean="0">
                <a:latin typeface="Times New Roman" pitchFamily="18" charset="0"/>
                <a:cs typeface="Times New Roman" pitchFamily="18" charset="0"/>
              </a:rPr>
              <a:t>Structural changes in the endothelium result in extravasation of intravascular fluid into interstitium and subsequent tissue oedema</a:t>
            </a:r>
          </a:p>
          <a:p>
            <a:pPr algn="just">
              <a:lnSpc>
                <a:spcPct val="150000"/>
              </a:lnSpc>
            </a:pPr>
            <a:r>
              <a:rPr lang="en-US" sz="2400" b="1" smtClean="0">
                <a:latin typeface="Times New Roman" pitchFamily="18" charset="0"/>
                <a:cs typeface="Times New Roman" pitchFamily="18" charset="0"/>
              </a:rPr>
              <a:t>Plugging of select microvascular beds with neutrophils, fibrin aggregates and microthrombi impair microvascular perfusion</a:t>
            </a:r>
          </a:p>
          <a:p>
            <a:pPr algn="just">
              <a:lnSpc>
                <a:spcPct val="150000"/>
              </a:lnSpc>
            </a:pPr>
            <a:r>
              <a:rPr lang="en-US" sz="2400" b="1" smtClean="0">
                <a:latin typeface="Times New Roman" pitchFamily="18" charset="0"/>
                <a:cs typeface="Times New Roman" pitchFamily="18" charset="0"/>
              </a:rPr>
              <a:t>Organ specific vasoconstriction.</a:t>
            </a:r>
          </a:p>
        </p:txBody>
      </p:sp>
      <p:sp>
        <p:nvSpPr>
          <p:cNvPr id="4" name="Slide Number Placeholder 3"/>
          <p:cNvSpPr>
            <a:spLocks noGrp="1"/>
          </p:cNvSpPr>
          <p:nvPr>
            <p:ph type="sldNum" sz="quarter" idx="12"/>
          </p:nvPr>
        </p:nvSpPr>
        <p:spPr>
          <a:xfrm>
            <a:off x="0" y="1524000"/>
            <a:ext cx="533400" cy="244475"/>
          </a:xfrm>
        </p:spPr>
        <p:txBody>
          <a:bodyPr>
            <a:normAutofit fontScale="55000" lnSpcReduction="20000"/>
          </a:bodyPr>
          <a:lstStyle/>
          <a:p>
            <a:pPr>
              <a:defRPr/>
            </a:pPr>
            <a:fld id="{653E667B-D327-45F9-96F0-C444EB198F30}" type="slidenum">
              <a:rPr lang="en-US" altLang="en-US" smtClean="0"/>
              <a:pPr>
                <a:defRPr/>
              </a:pPr>
              <a:t>38</a:t>
            </a:fld>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371600" y="228600"/>
            <a:ext cx="7394575" cy="990600"/>
          </a:xfrm>
        </p:spPr>
        <p:txBody>
          <a:bodyPr>
            <a:normAutofit fontScale="90000"/>
          </a:bodyPr>
          <a:lstStyle/>
          <a:p>
            <a:r>
              <a:rPr lang="en-US" sz="3200" b="1" dirty="0" err="1" smtClean="0">
                <a:solidFill>
                  <a:srgbClr val="C00000"/>
                </a:solidFill>
                <a:latin typeface="Times New Roman" pitchFamily="18" charset="0"/>
                <a:cs typeface="Times New Roman" pitchFamily="18" charset="0"/>
              </a:rPr>
              <a:t>Pathophysiology</a:t>
            </a:r>
            <a:r>
              <a:rPr lang="en-US" sz="3200" b="1" dirty="0" smtClean="0">
                <a:solidFill>
                  <a:srgbClr val="C00000"/>
                </a:solidFill>
                <a:latin typeface="Times New Roman" pitchFamily="18" charset="0"/>
                <a:cs typeface="Times New Roman" pitchFamily="18" charset="0"/>
              </a:rPr>
              <a:t> of sepsis- induced Organ   injury….</a:t>
            </a:r>
          </a:p>
        </p:txBody>
      </p:sp>
      <p:sp>
        <p:nvSpPr>
          <p:cNvPr id="30723" name="Content Placeholder 2"/>
          <p:cNvSpPr>
            <a:spLocks noGrp="1"/>
          </p:cNvSpPr>
          <p:nvPr>
            <p:ph sz="quarter" idx="1"/>
          </p:nvPr>
        </p:nvSpPr>
        <p:spPr>
          <a:xfrm>
            <a:off x="228600" y="1371600"/>
            <a:ext cx="8686800" cy="4495800"/>
          </a:xfrm>
        </p:spPr>
        <p:txBody>
          <a:bodyPr>
            <a:normAutofit fontScale="85000" lnSpcReduction="10000"/>
          </a:bodyPr>
          <a:lstStyle/>
          <a:p>
            <a:pPr>
              <a:lnSpc>
                <a:spcPct val="150000"/>
              </a:lnSpc>
              <a:buFont typeface="Wingdings" pitchFamily="2" charset="2"/>
              <a:buChar char="q"/>
            </a:pPr>
            <a:r>
              <a:rPr lang="en-US" sz="2600" b="1" smtClean="0">
                <a:latin typeface="Times New Roman" pitchFamily="18" charset="0"/>
                <a:cs typeface="Times New Roman" pitchFamily="18" charset="0"/>
              </a:rPr>
              <a:t>Multiple organ dysfunction ( MODS) and multiple organ failure (MOF) from diffuse cell injury/ death resulting in compromised organ function. </a:t>
            </a:r>
          </a:p>
          <a:p>
            <a:pPr>
              <a:lnSpc>
                <a:spcPct val="150000"/>
              </a:lnSpc>
              <a:buFont typeface="Wingdings" pitchFamily="2" charset="2"/>
              <a:buChar char="q"/>
            </a:pPr>
            <a:r>
              <a:rPr lang="en-US" sz="2600" b="1" smtClean="0">
                <a:solidFill>
                  <a:srgbClr val="C00000"/>
                </a:solidFill>
                <a:latin typeface="Times New Roman" pitchFamily="18" charset="0"/>
                <a:cs typeface="Times New Roman" pitchFamily="18" charset="0"/>
              </a:rPr>
              <a:t>Mechanism of cell injury &amp; Death</a:t>
            </a:r>
            <a:r>
              <a:rPr lang="en-US" sz="2600" b="1" smtClean="0">
                <a:latin typeface="Times New Roman" pitchFamily="18" charset="0"/>
                <a:cs typeface="Times New Roman" pitchFamily="18" charset="0"/>
              </a:rPr>
              <a:t>:</a:t>
            </a:r>
          </a:p>
          <a:p>
            <a:pPr>
              <a:lnSpc>
                <a:spcPct val="150000"/>
              </a:lnSpc>
              <a:buFont typeface="Wingdings" pitchFamily="2" charset="2"/>
              <a:buChar char="Ø"/>
            </a:pPr>
            <a:r>
              <a:rPr lang="en-US" sz="2600" b="1" smtClean="0">
                <a:latin typeface="Times New Roman" pitchFamily="18" charset="0"/>
                <a:cs typeface="Times New Roman" pitchFamily="18" charset="0"/>
              </a:rPr>
              <a:t>Cellular necrosis</a:t>
            </a:r>
          </a:p>
          <a:p>
            <a:pPr>
              <a:lnSpc>
                <a:spcPct val="150000"/>
              </a:lnSpc>
              <a:buFont typeface="Wingdings" pitchFamily="2" charset="2"/>
              <a:buChar char="Ø"/>
            </a:pPr>
            <a:r>
              <a:rPr lang="en-US" sz="2600" b="1" smtClean="0">
                <a:latin typeface="Times New Roman" pitchFamily="18" charset="0"/>
                <a:cs typeface="Times New Roman" pitchFamily="18" charset="0"/>
              </a:rPr>
              <a:t>Apoptosis</a:t>
            </a:r>
          </a:p>
          <a:p>
            <a:pPr>
              <a:lnSpc>
                <a:spcPct val="150000"/>
              </a:lnSpc>
              <a:buFont typeface="Wingdings" pitchFamily="2" charset="2"/>
              <a:buChar char="Ø"/>
            </a:pPr>
            <a:r>
              <a:rPr lang="en-US" sz="2600" b="1" smtClean="0">
                <a:latin typeface="Times New Roman" pitchFamily="18" charset="0"/>
                <a:cs typeface="Times New Roman" pitchFamily="18" charset="0"/>
              </a:rPr>
              <a:t>Leukocyte- mediated tissue injury</a:t>
            </a:r>
          </a:p>
          <a:p>
            <a:pPr>
              <a:lnSpc>
                <a:spcPct val="150000"/>
              </a:lnSpc>
              <a:buFont typeface="Wingdings" pitchFamily="2" charset="2"/>
              <a:buChar char="Ø"/>
            </a:pPr>
            <a:r>
              <a:rPr lang="en-US" sz="2600" b="1" smtClean="0">
                <a:latin typeface="Times New Roman" pitchFamily="18" charset="0"/>
                <a:cs typeface="Times New Roman" pitchFamily="18" charset="0"/>
              </a:rPr>
              <a:t>Cytopathic Hypoxia</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Users\user\Downloads\20181030_135647.jpg"/>
          <p:cNvPicPr>
            <a:picLocks noGrp="1" noChangeAspect="1" noChangeArrowheads="1"/>
          </p:cNvPicPr>
          <p:nvPr>
            <p:ph idx="1"/>
          </p:nvPr>
        </p:nvPicPr>
        <p:blipFill>
          <a:blip r:embed="rId2" cstate="print"/>
          <a:srcRect/>
          <a:stretch>
            <a:fillRect/>
          </a:stretch>
        </p:blipFill>
        <p:spPr bwMode="auto">
          <a:xfrm rot="5400000">
            <a:off x="2536446" y="1349754"/>
            <a:ext cx="5137908" cy="5334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12775" y="228600"/>
            <a:ext cx="8153400" cy="990600"/>
          </a:xfrm>
        </p:spPr>
        <p:txBody>
          <a:bodyPr/>
          <a:lstStyle/>
          <a:p>
            <a:endParaRPr lang="en-US" smtClean="0"/>
          </a:p>
        </p:txBody>
      </p:sp>
      <p:sp>
        <p:nvSpPr>
          <p:cNvPr id="4" name="Slide Number Placeholder 3"/>
          <p:cNvSpPr>
            <a:spLocks noGrp="1"/>
          </p:cNvSpPr>
          <p:nvPr>
            <p:ph type="sldNum" sz="quarter" idx="12"/>
          </p:nvPr>
        </p:nvSpPr>
        <p:spPr/>
        <p:txBody>
          <a:bodyPr>
            <a:normAutofit fontScale="92500" lnSpcReduction="10000"/>
          </a:bodyPr>
          <a:lstStyle/>
          <a:p>
            <a:pPr>
              <a:defRPr/>
            </a:pPr>
            <a:fld id="{F1DE082D-F143-4565-9E6A-2D08F78C025A}" type="slidenum">
              <a:rPr lang="en-US" altLang="en-US" smtClean="0"/>
              <a:pPr>
                <a:defRPr/>
              </a:pPr>
              <a:t>40</a:t>
            </a:fld>
            <a:endParaRPr lang="en-US" altLang="en-US"/>
          </a:p>
        </p:txBody>
      </p:sp>
      <p:pic>
        <p:nvPicPr>
          <p:cNvPr id="31748" name="Picture 5" descr="C:\Documents and Settings\pc\Desktop\Images\surviving-sepsis-campaign-2012-to-2016-14-638.jpg"/>
          <p:cNvPicPr>
            <a:picLocks noGrp="1" noChangeAspect="1" noChangeArrowheads="1"/>
          </p:cNvPicPr>
          <p:nvPr>
            <p:ph sz="quarter"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371600" y="228600"/>
            <a:ext cx="7394575" cy="990600"/>
          </a:xfrm>
        </p:spPr>
        <p:txBody>
          <a:bodyPr>
            <a:normAutofit fontScale="90000"/>
          </a:bodyPr>
          <a:lstStyle/>
          <a:p>
            <a:pPr algn="ctr"/>
            <a:r>
              <a:rPr lang="en-US" sz="3600" b="1" dirty="0" err="1" smtClean="0">
                <a:solidFill>
                  <a:srgbClr val="C00000"/>
                </a:solidFill>
                <a:latin typeface="Times New Roman" pitchFamily="18" charset="0"/>
                <a:cs typeface="Times New Roman" pitchFamily="18" charset="0"/>
              </a:rPr>
              <a:t>Pathophysiology</a:t>
            </a:r>
            <a:r>
              <a:rPr lang="en-US" sz="3600" b="1" dirty="0" smtClean="0">
                <a:solidFill>
                  <a:srgbClr val="C00000"/>
                </a:solidFill>
                <a:latin typeface="Times New Roman" pitchFamily="18" charset="0"/>
                <a:cs typeface="Times New Roman" pitchFamily="18" charset="0"/>
              </a:rPr>
              <a:t> of </a:t>
            </a:r>
            <a:r>
              <a:rPr lang="en-US" sz="3600" b="1" dirty="0" err="1" smtClean="0">
                <a:solidFill>
                  <a:srgbClr val="C00000"/>
                </a:solidFill>
                <a:latin typeface="Times New Roman" pitchFamily="18" charset="0"/>
                <a:cs typeface="Times New Roman" pitchFamily="18" charset="0"/>
              </a:rPr>
              <a:t>vasodilation</a:t>
            </a:r>
            <a:r>
              <a:rPr lang="en-US" sz="3600" b="1" dirty="0" smtClean="0">
                <a:solidFill>
                  <a:srgbClr val="C00000"/>
                </a:solidFill>
                <a:latin typeface="Times New Roman" pitchFamily="18" charset="0"/>
                <a:cs typeface="Times New Roman" pitchFamily="18" charset="0"/>
              </a:rPr>
              <a:t> in sepsis</a:t>
            </a:r>
          </a:p>
        </p:txBody>
      </p:sp>
      <p:sp>
        <p:nvSpPr>
          <p:cNvPr id="32771" name="Content Placeholder 2"/>
          <p:cNvSpPr>
            <a:spLocks noGrp="1"/>
          </p:cNvSpPr>
          <p:nvPr>
            <p:ph sz="quarter" idx="1"/>
          </p:nvPr>
        </p:nvSpPr>
        <p:spPr>
          <a:xfrm>
            <a:off x="457200" y="1524000"/>
            <a:ext cx="8153400" cy="4495800"/>
          </a:xfrm>
        </p:spPr>
        <p:txBody>
          <a:bodyPr/>
          <a:lstStyle/>
          <a:p>
            <a:pPr algn="just">
              <a:lnSpc>
                <a:spcPct val="150000"/>
              </a:lnSpc>
              <a:buFont typeface="Wingdings" pitchFamily="2" charset="2"/>
              <a:buChar char="§"/>
            </a:pPr>
            <a:r>
              <a:rPr lang="en-US" sz="2600" b="1" smtClean="0">
                <a:latin typeface="Times New Roman" pitchFamily="18" charset="0"/>
                <a:cs typeface="Times New Roman" pitchFamily="18" charset="0"/>
              </a:rPr>
              <a:t>Loss of sympathetic responsiveness</a:t>
            </a:r>
          </a:p>
          <a:p>
            <a:pPr algn="just">
              <a:lnSpc>
                <a:spcPct val="150000"/>
              </a:lnSpc>
              <a:buFont typeface="Wingdings" pitchFamily="2" charset="2"/>
              <a:buChar char="§"/>
            </a:pPr>
            <a:r>
              <a:rPr lang="en-US" sz="2600" b="1" smtClean="0">
                <a:latin typeface="Times New Roman" pitchFamily="18" charset="0"/>
                <a:cs typeface="Times New Roman" pitchFamily="18" charset="0"/>
              </a:rPr>
              <a:t>Down regulation of adrenergic receptor number and sensitivity, possible altered signal transduction</a:t>
            </a:r>
          </a:p>
          <a:p>
            <a:pPr algn="just">
              <a:lnSpc>
                <a:spcPct val="150000"/>
              </a:lnSpc>
              <a:buFont typeface="Wingdings" pitchFamily="2" charset="2"/>
              <a:buChar char="§"/>
            </a:pPr>
            <a:r>
              <a:rPr lang="en-US" sz="2600" b="1" smtClean="0">
                <a:latin typeface="Times New Roman" pitchFamily="18" charset="0"/>
                <a:cs typeface="Times New Roman" pitchFamily="18" charset="0"/>
              </a:rPr>
              <a:t>Vasodilatory inflammatory mediator</a:t>
            </a:r>
          </a:p>
          <a:p>
            <a:pPr algn="just">
              <a:lnSpc>
                <a:spcPct val="150000"/>
              </a:lnSpc>
              <a:buFont typeface="Wingdings" pitchFamily="2" charset="2"/>
              <a:buChar char="§"/>
            </a:pPr>
            <a:r>
              <a:rPr lang="en-US" sz="2600" b="1" smtClean="0">
                <a:latin typeface="Times New Roman" pitchFamily="18" charset="0"/>
                <a:cs typeface="Times New Roman" pitchFamily="18" charset="0"/>
              </a:rPr>
              <a:t>Endotoxin has direct vasodilatory effects</a:t>
            </a:r>
          </a:p>
          <a:p>
            <a:pPr algn="just">
              <a:lnSpc>
                <a:spcPct val="150000"/>
              </a:lnSpc>
              <a:buFont typeface="Wingdings" pitchFamily="2" charset="2"/>
              <a:buChar char="§"/>
            </a:pPr>
            <a:r>
              <a:rPr lang="en-US" sz="2600" b="1" smtClean="0">
                <a:latin typeface="Times New Roman" pitchFamily="18" charset="0"/>
                <a:cs typeface="Times New Roman" pitchFamily="18" charset="0"/>
              </a:rPr>
              <a:t>Increased Nitric oxide production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descr="C:\Users\user\Downloads\20181129_011634.jpg"/>
          <p:cNvPicPr>
            <a:picLocks noGrp="1" noChangeAspect="1" noChangeArrowheads="1"/>
          </p:cNvPicPr>
          <p:nvPr>
            <p:ph idx="1"/>
          </p:nvPr>
        </p:nvPicPr>
        <p:blipFill>
          <a:blip r:embed="rId2" cstate="print"/>
          <a:srcRect/>
          <a:stretch>
            <a:fillRect/>
          </a:stretch>
        </p:blipFill>
        <p:spPr bwMode="auto">
          <a:xfrm rot="10800000">
            <a:off x="0" y="0"/>
            <a:ext cx="9143999"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12775" y="228600"/>
            <a:ext cx="8153400" cy="990600"/>
          </a:xfrm>
        </p:spPr>
        <p:txBody>
          <a:bodyPr/>
          <a:lstStyle/>
          <a:p>
            <a:endParaRPr lang="en-US" smtClean="0"/>
          </a:p>
        </p:txBody>
      </p:sp>
      <p:sp>
        <p:nvSpPr>
          <p:cNvPr id="4" name="Slide Number Placeholder 3"/>
          <p:cNvSpPr>
            <a:spLocks noGrp="1"/>
          </p:cNvSpPr>
          <p:nvPr>
            <p:ph type="sldNum" sz="quarter" idx="12"/>
          </p:nvPr>
        </p:nvSpPr>
        <p:spPr/>
        <p:txBody>
          <a:bodyPr>
            <a:normAutofit fontScale="92500" lnSpcReduction="10000"/>
          </a:bodyPr>
          <a:lstStyle/>
          <a:p>
            <a:pPr>
              <a:defRPr/>
            </a:pPr>
            <a:fld id="{F3E053BC-F0C8-4F0A-B649-52EB9FC8FC04}" type="slidenum">
              <a:rPr lang="en-US" altLang="en-US" smtClean="0"/>
              <a:pPr>
                <a:defRPr/>
              </a:pPr>
              <a:t>43</a:t>
            </a:fld>
            <a:endParaRPr lang="en-US" altLang="en-US"/>
          </a:p>
        </p:txBody>
      </p:sp>
      <p:pic>
        <p:nvPicPr>
          <p:cNvPr id="33796" name="Picture 2" descr="C:\Documents and Settings\pc\Desktop\Images\deathspiral.gif"/>
          <p:cNvPicPr>
            <a:picLocks noGrp="1" noChangeAspect="1" noChangeArrowheads="1"/>
          </p:cNvPicPr>
          <p:nvPr>
            <p:ph sz="quarter"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24110"/>
            <a:ext cx="7543800" cy="823690"/>
          </a:xfrm>
        </p:spPr>
        <p:txBody>
          <a:bodyPr>
            <a:noAutofit/>
          </a:bodyPr>
          <a:lstStyle/>
          <a:p>
            <a:pPr algn="ctr"/>
            <a:r>
              <a:rPr lang="en-US" sz="2400" b="1" dirty="0">
                <a:solidFill>
                  <a:srgbClr val="C03137"/>
                </a:solidFill>
              </a:rPr>
              <a:t>HEMODYNAMIC CHANGES IN SEPTIC SHOCK</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29761" y="2612561"/>
            <a:ext cx="2746375" cy="199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903599" y="2652248"/>
            <a:ext cx="2012950" cy="168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152400" y="1371599"/>
            <a:ext cx="8991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4000" b="1" dirty="0">
                <a:latin typeface="Helvetica" panose="020B0604020202020204" pitchFamily="34" charset="0"/>
                <a:cs typeface="Helvetica" panose="020B0604020202020204" pitchFamily="34" charset="0"/>
              </a:rPr>
              <a:t>Interstitial Edema in Septic Shock</a:t>
            </a:r>
          </a:p>
        </p:txBody>
      </p:sp>
      <p:sp>
        <p:nvSpPr>
          <p:cNvPr id="6" name="TextBox 5"/>
          <p:cNvSpPr txBox="1">
            <a:spLocks noChangeArrowheads="1"/>
          </p:cNvSpPr>
          <p:nvPr/>
        </p:nvSpPr>
        <p:spPr bwMode="auto">
          <a:xfrm>
            <a:off x="1049509" y="4830836"/>
            <a:ext cx="130035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3200" dirty="0">
                <a:latin typeface="Helvetica" panose="020B0604020202020204" pitchFamily="34" charset="0"/>
                <a:cs typeface="Helvetica" panose="020B0604020202020204" pitchFamily="34" charset="0"/>
              </a:rPr>
              <a:t>Lungs</a:t>
            </a:r>
            <a:endParaRPr lang="en-US" altLang="en-US" sz="2400" dirty="0">
              <a:latin typeface="Helvetica" panose="020B0604020202020204" pitchFamily="34" charset="0"/>
              <a:cs typeface="Helvetica" panose="020B0604020202020204" pitchFamily="34" charset="0"/>
            </a:endParaRPr>
          </a:p>
        </p:txBody>
      </p:sp>
      <p:sp>
        <p:nvSpPr>
          <p:cNvPr id="7" name="TextBox 6"/>
          <p:cNvSpPr txBox="1">
            <a:spLocks noChangeArrowheads="1"/>
          </p:cNvSpPr>
          <p:nvPr/>
        </p:nvSpPr>
        <p:spPr bwMode="auto">
          <a:xfrm>
            <a:off x="4350078" y="4844586"/>
            <a:ext cx="11416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3200" dirty="0">
                <a:latin typeface="Helvetica" panose="020B0604020202020204" pitchFamily="34" charset="0"/>
                <a:cs typeface="Helvetica" panose="020B0604020202020204" pitchFamily="34" charset="0"/>
              </a:rPr>
              <a:t>Brain</a:t>
            </a:r>
          </a:p>
        </p:txBody>
      </p:sp>
      <p:sp>
        <p:nvSpPr>
          <p:cNvPr id="8" name="TextBox 7"/>
          <p:cNvSpPr txBox="1">
            <a:spLocks noChangeArrowheads="1"/>
          </p:cNvSpPr>
          <p:nvPr/>
        </p:nvSpPr>
        <p:spPr bwMode="auto">
          <a:xfrm>
            <a:off x="7351274" y="4835061"/>
            <a:ext cx="143821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altLang="en-US" sz="3200" dirty="0">
                <a:latin typeface="Helvetica" panose="020B0604020202020204" pitchFamily="34" charset="0"/>
                <a:cs typeface="Helvetica" panose="020B0604020202020204" pitchFamily="34" charset="0"/>
              </a:rPr>
              <a:t>Kidney</a:t>
            </a:r>
            <a:endParaRPr lang="en-US" altLang="en-US" dirty="0">
              <a:latin typeface="Helvetica" panose="020B0604020202020204" pitchFamily="34" charset="0"/>
              <a:cs typeface="Helvetica" panose="020B0604020202020204" pitchFamily="34" charset="0"/>
            </a:endParaRPr>
          </a:p>
        </p:txBody>
      </p:sp>
      <p:grpSp>
        <p:nvGrpSpPr>
          <p:cNvPr id="9" name="Group 9"/>
          <p:cNvGrpSpPr>
            <a:grpSpLocks/>
          </p:cNvGrpSpPr>
          <p:nvPr/>
        </p:nvGrpSpPr>
        <p:grpSpPr bwMode="auto">
          <a:xfrm>
            <a:off x="3704787" y="2552236"/>
            <a:ext cx="2570162" cy="1922462"/>
            <a:chOff x="3646227" y="2116546"/>
            <a:chExt cx="2569683" cy="1922054"/>
          </a:xfrm>
        </p:grpSpPr>
        <p:pic>
          <p:nvPicPr>
            <p:cNvPr id="10"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646227" y="2116546"/>
              <a:ext cx="2511147" cy="1885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Oval 10"/>
            <p:cNvSpPr/>
            <p:nvPr/>
          </p:nvSpPr>
          <p:spPr>
            <a:xfrm>
              <a:off x="5301680" y="3041862"/>
              <a:ext cx="914230" cy="9967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xmlns="" val="2955880055"/>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438399" y="228600"/>
            <a:ext cx="6327775" cy="990600"/>
          </a:xfrm>
        </p:spPr>
        <p:txBody>
          <a:bodyPr/>
          <a:lstStyle/>
          <a:p>
            <a:r>
              <a:rPr lang="en-US" sz="3600" b="1" dirty="0" smtClean="0">
                <a:solidFill>
                  <a:srgbClr val="C00000"/>
                </a:solidFill>
                <a:latin typeface="Times New Roman" pitchFamily="18" charset="0"/>
                <a:cs typeface="Times New Roman" pitchFamily="18" charset="0"/>
              </a:rPr>
              <a:t>When suspect Sepsis .....?</a:t>
            </a:r>
          </a:p>
        </p:txBody>
      </p:sp>
      <p:pic>
        <p:nvPicPr>
          <p:cNvPr id="34820" name="Picture 2" descr="C:\Documents and Settings\pc\Desktop\Images\160408_MEDEX_sepsis-chart.jpg.CROP.promo-xlarge2.jpg"/>
          <p:cNvPicPr>
            <a:picLocks noGrp="1" noChangeAspect="1" noChangeArrowheads="1"/>
          </p:cNvPicPr>
          <p:nvPr>
            <p:ph sz="quarter" idx="1"/>
          </p:nvPr>
        </p:nvPicPr>
        <p:blipFill>
          <a:blip r:embed="rId2"/>
          <a:srcRect/>
          <a:stretch>
            <a:fillRect/>
          </a:stretch>
        </p:blipFill>
        <p:spPr>
          <a:xfrm>
            <a:off x="1371600" y="1524000"/>
            <a:ext cx="6629400" cy="4572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200400" y="304800"/>
            <a:ext cx="5562600" cy="758825"/>
          </a:xfrm>
        </p:spPr>
        <p:txBody>
          <a:bodyPr>
            <a:normAutofit/>
          </a:bodyPr>
          <a:lstStyle/>
          <a:p>
            <a:r>
              <a:rPr lang="en-US" sz="4000" b="1" dirty="0" smtClean="0">
                <a:solidFill>
                  <a:srgbClr val="7B9899"/>
                </a:solidFill>
              </a:rPr>
              <a:t>SIRS</a:t>
            </a:r>
          </a:p>
        </p:txBody>
      </p:sp>
      <p:sp>
        <p:nvSpPr>
          <p:cNvPr id="17411" name="Content Placeholder 2"/>
          <p:cNvSpPr>
            <a:spLocks noGrp="1"/>
          </p:cNvSpPr>
          <p:nvPr>
            <p:ph sz="quarter" idx="1"/>
          </p:nvPr>
        </p:nvSpPr>
        <p:spPr>
          <a:xfrm>
            <a:off x="228600" y="1527174"/>
            <a:ext cx="8915399" cy="5330825"/>
          </a:xfrm>
        </p:spPr>
        <p:txBody>
          <a:bodyPr>
            <a:normAutofit fontScale="92500" lnSpcReduction="10000"/>
          </a:bodyPr>
          <a:lstStyle/>
          <a:p>
            <a:r>
              <a:rPr lang="en-US" sz="2800" dirty="0" smtClean="0"/>
              <a:t>SIRS – systemic inflammatory response syndrome</a:t>
            </a:r>
          </a:p>
          <a:p>
            <a:r>
              <a:rPr lang="en-US" sz="2800" dirty="0" smtClean="0"/>
              <a:t>Must have </a:t>
            </a:r>
            <a:r>
              <a:rPr lang="en-US" sz="2800" dirty="0" smtClean="0">
                <a:solidFill>
                  <a:srgbClr val="FF0000"/>
                </a:solidFill>
              </a:rPr>
              <a:t>at least 2 </a:t>
            </a:r>
            <a:r>
              <a:rPr lang="en-US" sz="2800" dirty="0" smtClean="0"/>
              <a:t>of the following:</a:t>
            </a:r>
          </a:p>
          <a:p>
            <a:pPr lvl="1"/>
            <a:r>
              <a:rPr lang="en-US" sz="2800" b="1" dirty="0" smtClean="0">
                <a:solidFill>
                  <a:srgbClr val="FF0000"/>
                </a:solidFill>
              </a:rPr>
              <a:t>Temperature &gt;38.5ºC or &lt;36ºC</a:t>
            </a:r>
          </a:p>
          <a:p>
            <a:pPr lvl="1"/>
            <a:r>
              <a:rPr lang="en-US" sz="2800" b="1" dirty="0" smtClean="0">
                <a:solidFill>
                  <a:srgbClr val="FF0000"/>
                </a:solidFill>
              </a:rPr>
              <a:t>Heart rate &gt;90 beats/min</a:t>
            </a:r>
          </a:p>
          <a:p>
            <a:pPr lvl="1"/>
            <a:r>
              <a:rPr lang="en-US" sz="2800" b="1" dirty="0" smtClean="0">
                <a:solidFill>
                  <a:srgbClr val="FF0000"/>
                </a:solidFill>
              </a:rPr>
              <a:t>Respiratory rate &gt;20 breaths/min or PaCO2 &lt;32 mmHg</a:t>
            </a:r>
          </a:p>
          <a:p>
            <a:pPr lvl="1"/>
            <a:r>
              <a:rPr lang="en-US" sz="2800" b="1" dirty="0" smtClean="0">
                <a:solidFill>
                  <a:srgbClr val="FF0000"/>
                </a:solidFill>
              </a:rPr>
              <a:t>WBC &gt;12,000 cells/mm3, &lt;4000 cells/mm3, or &gt;10 % immature (band) forms</a:t>
            </a:r>
          </a:p>
          <a:p>
            <a:r>
              <a:rPr lang="en-US" sz="2800" dirty="0" smtClean="0"/>
              <a:t>SIRS is the body’s response to infection, inflammation, stress. </a:t>
            </a:r>
          </a:p>
          <a:p>
            <a:pPr>
              <a:buNone/>
            </a:pPr>
            <a:r>
              <a:rPr lang="en-US" sz="1900" i="1" dirty="0" smtClean="0"/>
              <a:t>Definitions according to the American College of Chest Physicians (ACCP) and Society of Critical Care Medicine (SCCM) in 1992 </a:t>
            </a:r>
          </a:p>
          <a:p>
            <a:endParaRPr lang="en-US" sz="2800" dirty="0" smtClean="0"/>
          </a:p>
          <a:p>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371601" y="228600"/>
            <a:ext cx="5791200" cy="990600"/>
          </a:xfrm>
        </p:spPr>
        <p:txBody>
          <a:bodyPr>
            <a:normAutofit/>
          </a:bodyPr>
          <a:lstStyle/>
          <a:p>
            <a:r>
              <a:rPr lang="en-US" sz="4000" b="1" dirty="0" smtClean="0">
                <a:solidFill>
                  <a:srgbClr val="C00000"/>
                </a:solidFill>
                <a:latin typeface="Times New Roman" pitchFamily="18" charset="0"/>
                <a:cs typeface="Times New Roman" pitchFamily="18" charset="0"/>
              </a:rPr>
              <a:t>Identification of Sepsis…</a:t>
            </a:r>
          </a:p>
        </p:txBody>
      </p:sp>
      <p:sp>
        <p:nvSpPr>
          <p:cNvPr id="35843" name="Content Placeholder 2"/>
          <p:cNvSpPr>
            <a:spLocks noGrp="1"/>
          </p:cNvSpPr>
          <p:nvPr>
            <p:ph sz="quarter" idx="1"/>
          </p:nvPr>
        </p:nvSpPr>
        <p:spPr>
          <a:xfrm>
            <a:off x="612775" y="1600200"/>
            <a:ext cx="8153400" cy="4495800"/>
          </a:xfrm>
        </p:spPr>
        <p:txBody>
          <a:bodyPr/>
          <a:lstStyle/>
          <a:p>
            <a:pPr>
              <a:buFont typeface="Wingdings" pitchFamily="2" charset="2"/>
              <a:buNone/>
            </a:pPr>
            <a:r>
              <a:rPr lang="en-US" sz="2800" b="1" smtClean="0">
                <a:solidFill>
                  <a:srgbClr val="C00000"/>
                </a:solidFill>
                <a:latin typeface="Times New Roman" pitchFamily="18" charset="0"/>
                <a:cs typeface="Times New Roman" pitchFamily="18" charset="0"/>
              </a:rPr>
              <a:t>Suggested Clinical Criteria for </a:t>
            </a:r>
          </a:p>
          <a:p>
            <a:pPr>
              <a:buFont typeface="Wingdings" pitchFamily="2" charset="2"/>
              <a:buNone/>
            </a:pPr>
            <a:r>
              <a:rPr lang="en-US" sz="2800" b="1" smtClean="0">
                <a:solidFill>
                  <a:srgbClr val="C00000"/>
                </a:solidFill>
                <a:latin typeface="Times New Roman" pitchFamily="18" charset="0"/>
                <a:cs typeface="Times New Roman" pitchFamily="18" charset="0"/>
              </a:rPr>
              <a:t>Sepsis (if in ICU?) </a:t>
            </a:r>
          </a:p>
          <a:p>
            <a:pPr algn="ctr">
              <a:buFont typeface="Wingdings" pitchFamily="2" charset="2"/>
              <a:buNone/>
            </a:pPr>
            <a:endParaRPr lang="en-US" sz="2800" b="1" smtClean="0">
              <a:latin typeface="Times New Roman" pitchFamily="18" charset="0"/>
              <a:cs typeface="Times New Roman" pitchFamily="18" charset="0"/>
            </a:endParaRPr>
          </a:p>
          <a:p>
            <a:pPr>
              <a:buFont typeface="Wingdings" pitchFamily="2" charset="2"/>
              <a:buNone/>
            </a:pPr>
            <a:r>
              <a:rPr lang="en-US" sz="2800" b="1" smtClean="0">
                <a:latin typeface="Times New Roman" pitchFamily="18" charset="0"/>
                <a:cs typeface="Times New Roman" pitchFamily="18" charset="0"/>
              </a:rPr>
              <a:t>Infection + 2 or more SOFA points (above baseline)</a:t>
            </a:r>
          </a:p>
          <a:p>
            <a:pPr>
              <a:buFont typeface="Wingdings" pitchFamily="2" charset="2"/>
              <a:buNone/>
            </a:pPr>
            <a:endParaRPr lang="en-US" sz="2800" b="1" smtClean="0">
              <a:solidFill>
                <a:srgbClr val="C00000"/>
              </a:solidFill>
              <a:latin typeface="Times New Roman" pitchFamily="18" charset="0"/>
              <a:cs typeface="Times New Roman" pitchFamily="18" charset="0"/>
            </a:endParaRPr>
          </a:p>
          <a:p>
            <a:pPr>
              <a:buFont typeface="Wingdings" pitchFamily="2" charset="2"/>
              <a:buNone/>
            </a:pPr>
            <a:r>
              <a:rPr lang="en-US" sz="2800" b="1" smtClean="0">
                <a:solidFill>
                  <a:srgbClr val="C00000"/>
                </a:solidFill>
                <a:latin typeface="Times New Roman" pitchFamily="18" charset="0"/>
                <a:cs typeface="Times New Roman" pitchFamily="18" charset="0"/>
              </a:rPr>
              <a:t>Consider Sepsis outside ICU if</a:t>
            </a:r>
          </a:p>
          <a:p>
            <a:pPr algn="ctr"/>
            <a:endParaRPr lang="en-US" sz="2800" b="1" smtClean="0">
              <a:latin typeface="Times New Roman" pitchFamily="18" charset="0"/>
              <a:cs typeface="Times New Roman" pitchFamily="18" charset="0"/>
            </a:endParaRPr>
          </a:p>
          <a:p>
            <a:r>
              <a:rPr lang="en-US" sz="2800" b="1" smtClean="0">
                <a:latin typeface="Times New Roman" pitchFamily="18" charset="0"/>
                <a:cs typeface="Times New Roman" pitchFamily="18" charset="0"/>
              </a:rPr>
              <a:t>Infection + 2 or more qSOFA points</a:t>
            </a:r>
          </a:p>
          <a:p>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12775" y="228600"/>
            <a:ext cx="8153400" cy="990600"/>
          </a:xfrm>
        </p:spPr>
        <p:txBody>
          <a:bodyPr/>
          <a:lstStyle/>
          <a:p>
            <a:endParaRPr lang="en-US" smtClean="0"/>
          </a:p>
        </p:txBody>
      </p:sp>
      <p:sp>
        <p:nvSpPr>
          <p:cNvPr id="4" name="Slide Number Placeholder 3"/>
          <p:cNvSpPr>
            <a:spLocks noGrp="1"/>
          </p:cNvSpPr>
          <p:nvPr>
            <p:ph type="sldNum" sz="quarter" idx="12"/>
          </p:nvPr>
        </p:nvSpPr>
        <p:spPr/>
        <p:txBody>
          <a:bodyPr>
            <a:normAutofit fontScale="92500" lnSpcReduction="10000"/>
          </a:bodyPr>
          <a:lstStyle/>
          <a:p>
            <a:pPr>
              <a:defRPr/>
            </a:pPr>
            <a:fld id="{B2A57201-6715-4E09-A810-C1B6E76B680D}" type="slidenum">
              <a:rPr lang="en-US" altLang="en-US" smtClean="0"/>
              <a:pPr>
                <a:defRPr/>
              </a:pPr>
              <a:t>49</a:t>
            </a:fld>
            <a:endParaRPr lang="en-US" altLang="en-US"/>
          </a:p>
        </p:txBody>
      </p:sp>
      <p:pic>
        <p:nvPicPr>
          <p:cNvPr id="36868" name="Picture 2" descr="C:\Documents and Settings\pc\Desktop\Sofa score.png"/>
          <p:cNvPicPr>
            <a:picLocks noGrp="1" noChangeAspect="1" noChangeArrowheads="1"/>
          </p:cNvPicPr>
          <p:nvPr>
            <p:ph sz="quarter" idx="1"/>
          </p:nvPr>
        </p:nvPicPr>
        <p:blipFill>
          <a:blip r:embed="rId2"/>
          <a:srcRect/>
          <a:stretch>
            <a:fillRect/>
          </a:stretch>
        </p:blipFill>
        <p:spPr>
          <a:xfrm>
            <a:off x="152400" y="0"/>
            <a:ext cx="8839200" cy="68580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45201" y="624110"/>
            <a:ext cx="6589199" cy="899890"/>
          </a:xfrm>
        </p:spPr>
        <p:txBody>
          <a:bodyPr/>
          <a:lstStyle/>
          <a:p>
            <a:r>
              <a:rPr lang="en-US" b="1" dirty="0" smtClean="0">
                <a:solidFill>
                  <a:schemeClr val="tx1"/>
                </a:solidFill>
              </a:rPr>
              <a:t>CASE</a:t>
            </a:r>
          </a:p>
        </p:txBody>
      </p:sp>
      <p:sp>
        <p:nvSpPr>
          <p:cNvPr id="3" name="Content Placeholder 2"/>
          <p:cNvSpPr>
            <a:spLocks noGrp="1"/>
          </p:cNvSpPr>
          <p:nvPr>
            <p:ph sz="quarter" idx="1"/>
          </p:nvPr>
        </p:nvSpPr>
        <p:spPr>
          <a:xfrm>
            <a:off x="301625" y="1527175"/>
            <a:ext cx="8504238" cy="4572000"/>
          </a:xfrm>
        </p:spPr>
        <p:txBody>
          <a:bodyPr>
            <a:noAutofit/>
          </a:bodyPr>
          <a:lstStyle/>
          <a:p>
            <a:pPr marL="274320" indent="-274320" fontAlgn="auto">
              <a:lnSpc>
                <a:spcPct val="90000"/>
              </a:lnSpc>
              <a:spcAft>
                <a:spcPts val="0"/>
              </a:spcAft>
              <a:buFont typeface="Wingdings 2"/>
              <a:buChar char=""/>
              <a:defRPr/>
            </a:pPr>
            <a:r>
              <a:rPr lang="en-NZ" sz="2400" b="1" dirty="0" smtClean="0"/>
              <a:t>6</a:t>
            </a:r>
            <a:r>
              <a:rPr lang="en-NZ" sz="2400" dirty="0" smtClean="0"/>
              <a:t>4yr  male, Diabetic</a:t>
            </a:r>
            <a:endParaRPr lang="en-NZ" sz="2400" dirty="0"/>
          </a:p>
          <a:p>
            <a:pPr marL="274320" indent="-274320" fontAlgn="auto">
              <a:lnSpc>
                <a:spcPct val="90000"/>
              </a:lnSpc>
              <a:spcAft>
                <a:spcPts val="0"/>
              </a:spcAft>
              <a:buFont typeface="Wingdings 2"/>
              <a:buChar char=""/>
              <a:defRPr/>
            </a:pPr>
            <a:r>
              <a:rPr lang="en-NZ" sz="2400" dirty="0"/>
              <a:t>24 </a:t>
            </a:r>
            <a:r>
              <a:rPr lang="en-NZ" sz="2400" dirty="0" err="1"/>
              <a:t>hr</a:t>
            </a:r>
            <a:r>
              <a:rPr lang="en-NZ" sz="2400" dirty="0"/>
              <a:t> </a:t>
            </a:r>
            <a:r>
              <a:rPr lang="en-NZ" sz="2400" dirty="0" smtClean="0"/>
              <a:t>Fever, productive cough, SOB </a:t>
            </a:r>
            <a:r>
              <a:rPr lang="en-NZ" sz="2400" dirty="0"/>
              <a:t>and </a:t>
            </a:r>
            <a:r>
              <a:rPr lang="en-NZ" sz="2400" dirty="0" smtClean="0"/>
              <a:t>delirium</a:t>
            </a:r>
          </a:p>
          <a:p>
            <a:pPr marL="274320" indent="-274320" fontAlgn="auto">
              <a:lnSpc>
                <a:spcPct val="90000"/>
              </a:lnSpc>
              <a:spcAft>
                <a:spcPts val="0"/>
              </a:spcAft>
              <a:buFont typeface="Wingdings 2"/>
              <a:buChar char=""/>
              <a:defRPr/>
            </a:pPr>
            <a:r>
              <a:rPr lang="en-NZ" sz="2400" dirty="0" smtClean="0"/>
              <a:t>Initial </a:t>
            </a:r>
            <a:r>
              <a:rPr lang="en-NZ" sz="2400" dirty="0" err="1"/>
              <a:t>Obs</a:t>
            </a:r>
            <a:endParaRPr lang="en-NZ" sz="2400" dirty="0"/>
          </a:p>
          <a:p>
            <a:pPr marL="548640" lvl="1" indent="-274320" fontAlgn="auto">
              <a:lnSpc>
                <a:spcPct val="90000"/>
              </a:lnSpc>
              <a:spcAft>
                <a:spcPts val="0"/>
              </a:spcAft>
              <a:buFont typeface="Wingdings"/>
              <a:buChar char=""/>
              <a:defRPr/>
            </a:pPr>
            <a:r>
              <a:rPr lang="en-NZ" sz="2400" b="1" dirty="0">
                <a:solidFill>
                  <a:schemeClr val="accent6">
                    <a:lumMod val="50000"/>
                  </a:schemeClr>
                </a:solidFill>
              </a:rPr>
              <a:t>HR 162, RR </a:t>
            </a:r>
            <a:r>
              <a:rPr lang="en-NZ" sz="2400" b="1" dirty="0" smtClean="0">
                <a:solidFill>
                  <a:schemeClr val="accent6">
                    <a:lumMod val="50000"/>
                  </a:schemeClr>
                </a:solidFill>
              </a:rPr>
              <a:t>40, </a:t>
            </a:r>
            <a:r>
              <a:rPr lang="en-NZ" sz="2400" b="1" dirty="0" err="1">
                <a:solidFill>
                  <a:schemeClr val="accent6">
                    <a:lumMod val="50000"/>
                  </a:schemeClr>
                </a:solidFill>
              </a:rPr>
              <a:t>sats</a:t>
            </a:r>
            <a:r>
              <a:rPr lang="en-NZ" sz="2400" b="1" dirty="0">
                <a:solidFill>
                  <a:schemeClr val="accent6">
                    <a:lumMod val="50000"/>
                  </a:schemeClr>
                </a:solidFill>
              </a:rPr>
              <a:t> </a:t>
            </a:r>
            <a:r>
              <a:rPr lang="en-NZ" sz="2400" b="1" dirty="0" smtClean="0">
                <a:solidFill>
                  <a:schemeClr val="accent6">
                    <a:lumMod val="50000"/>
                  </a:schemeClr>
                </a:solidFill>
              </a:rPr>
              <a:t>90% </a:t>
            </a:r>
            <a:r>
              <a:rPr lang="en-NZ" sz="2400" b="1" dirty="0">
                <a:solidFill>
                  <a:schemeClr val="accent6">
                    <a:lumMod val="50000"/>
                  </a:schemeClr>
                </a:solidFill>
              </a:rPr>
              <a:t>on 15l, BP </a:t>
            </a:r>
            <a:r>
              <a:rPr lang="en-NZ" sz="2400" b="1" dirty="0" smtClean="0">
                <a:solidFill>
                  <a:schemeClr val="accent6">
                    <a:lumMod val="50000"/>
                  </a:schemeClr>
                </a:solidFill>
              </a:rPr>
              <a:t>85/50 (60), T 103</a:t>
            </a:r>
            <a:endParaRPr lang="en-NZ" sz="2400" b="1" dirty="0">
              <a:solidFill>
                <a:schemeClr val="accent6">
                  <a:lumMod val="50000"/>
                </a:schemeClr>
              </a:solidFill>
            </a:endParaRPr>
          </a:p>
          <a:p>
            <a:pPr marL="274320" indent="-274320" fontAlgn="auto">
              <a:lnSpc>
                <a:spcPct val="90000"/>
              </a:lnSpc>
              <a:spcAft>
                <a:spcPts val="0"/>
              </a:spcAft>
              <a:buFont typeface="Wingdings 2"/>
              <a:buChar char=""/>
              <a:defRPr/>
            </a:pPr>
            <a:r>
              <a:rPr lang="en-NZ" sz="2400" dirty="0"/>
              <a:t>History</a:t>
            </a:r>
          </a:p>
          <a:p>
            <a:pPr marL="548640" lvl="1" indent="-274320" fontAlgn="auto">
              <a:lnSpc>
                <a:spcPct val="90000"/>
              </a:lnSpc>
              <a:spcAft>
                <a:spcPts val="0"/>
              </a:spcAft>
              <a:buFont typeface="Wingdings"/>
              <a:buChar char=""/>
              <a:defRPr/>
            </a:pPr>
            <a:r>
              <a:rPr lang="en-NZ" sz="2400" i="1" dirty="0" smtClean="0">
                <a:solidFill>
                  <a:schemeClr val="accent6">
                    <a:lumMod val="50000"/>
                  </a:schemeClr>
                </a:solidFill>
              </a:rPr>
              <a:t> </a:t>
            </a:r>
            <a:r>
              <a:rPr lang="en-NZ" sz="2400" i="1" dirty="0">
                <a:solidFill>
                  <a:schemeClr val="accent6">
                    <a:lumMod val="50000"/>
                  </a:schemeClr>
                </a:solidFill>
              </a:rPr>
              <a:t>24 </a:t>
            </a:r>
            <a:r>
              <a:rPr lang="en-NZ" sz="2400" i="1" dirty="0" err="1">
                <a:solidFill>
                  <a:schemeClr val="accent6">
                    <a:lumMod val="50000"/>
                  </a:schemeClr>
                </a:solidFill>
              </a:rPr>
              <a:t>hr</a:t>
            </a:r>
            <a:r>
              <a:rPr lang="en-NZ" sz="2400" i="1" dirty="0">
                <a:solidFill>
                  <a:schemeClr val="accent6">
                    <a:lumMod val="50000"/>
                  </a:schemeClr>
                </a:solidFill>
              </a:rPr>
              <a:t> Fever, productive cough, SOB and </a:t>
            </a:r>
            <a:r>
              <a:rPr lang="en-NZ" sz="2400" i="1" dirty="0" smtClean="0">
                <a:solidFill>
                  <a:schemeClr val="accent6">
                    <a:lumMod val="50000"/>
                  </a:schemeClr>
                </a:solidFill>
              </a:rPr>
              <a:t>delirium. Last few hours with altered mental status and progressively less responsive to wife and inability to complete sentences 2/2 SOB. Wife called 911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600199" y="0"/>
            <a:ext cx="7165975" cy="1447800"/>
          </a:xfrm>
        </p:spPr>
        <p:txBody>
          <a:bodyPr>
            <a:normAutofit fontScale="90000"/>
          </a:bodyPr>
          <a:lstStyle/>
          <a:p>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r>
              <a:rPr lang="en-US" sz="4400" b="1" dirty="0" smtClean="0">
                <a:solidFill>
                  <a:srgbClr val="C00000"/>
                </a:solidFill>
                <a:latin typeface="Times New Roman" pitchFamily="18" charset="0"/>
                <a:cs typeface="Times New Roman" pitchFamily="18" charset="0"/>
              </a:rPr>
              <a:t>Q- SOFA…</a:t>
            </a:r>
            <a:r>
              <a:rPr lang="en-US" sz="3600" b="1" dirty="0" smtClean="0">
                <a:solidFill>
                  <a:srgbClr val="C00000"/>
                </a:solidFill>
                <a:latin typeface="Times New Roman" pitchFamily="18" charset="0"/>
                <a:cs typeface="Times New Roman" pitchFamily="18" charset="0"/>
              </a:rPr>
              <a:t/>
            </a:r>
            <a:br>
              <a:rPr lang="en-US" sz="3600" b="1" dirty="0" smtClean="0">
                <a:solidFill>
                  <a:srgbClr val="C00000"/>
                </a:solidFill>
                <a:latin typeface="Times New Roman" pitchFamily="18" charset="0"/>
                <a:cs typeface="Times New Roman" pitchFamily="18" charset="0"/>
              </a:rPr>
            </a:br>
            <a:endParaRPr lang="en-US" sz="3600" b="1" dirty="0" smtClean="0">
              <a:solidFill>
                <a:srgbClr val="C00000"/>
              </a:solidFill>
              <a:latin typeface="Times New Roman" pitchFamily="18" charset="0"/>
              <a:cs typeface="Times New Roman" pitchFamily="18" charset="0"/>
            </a:endParaRPr>
          </a:p>
        </p:txBody>
      </p:sp>
      <p:pic>
        <p:nvPicPr>
          <p:cNvPr id="38916" name="Picture 2" descr="C:\Documents and Settings\pc\Desktop\Q SOFA.jpg"/>
          <p:cNvPicPr>
            <a:picLocks noGrp="1" noChangeAspect="1" noChangeArrowheads="1"/>
          </p:cNvPicPr>
          <p:nvPr>
            <p:ph sz="quarter" idx="1"/>
          </p:nvPr>
        </p:nvPicPr>
        <p:blipFill>
          <a:blip r:embed="rId2"/>
          <a:srcRect/>
          <a:stretch>
            <a:fillRect/>
          </a:stretch>
        </p:blipFill>
        <p:spPr>
          <a:xfrm>
            <a:off x="188502" y="1524000"/>
            <a:ext cx="8955498" cy="5334000"/>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01" y="1133403"/>
            <a:ext cx="7901399" cy="787802"/>
          </a:xfrm>
          <a:ln>
            <a:noFill/>
          </a:ln>
        </p:spPr>
        <p:txBody>
          <a:bodyPr>
            <a:noAutofit/>
          </a:bodyPr>
          <a:lstStyle/>
          <a:p>
            <a:pPr algn="ctr"/>
            <a:r>
              <a:rPr lang="en-US" sz="4800" dirty="0">
                <a:solidFill>
                  <a:srgbClr val="C00000"/>
                </a:solidFill>
              </a:rPr>
              <a:t>Quick SOFA / </a:t>
            </a:r>
            <a:r>
              <a:rPr lang="en-US" sz="4800" dirty="0" err="1">
                <a:solidFill>
                  <a:srgbClr val="C00000"/>
                </a:solidFill>
              </a:rPr>
              <a:t>qSOFA</a:t>
            </a:r>
            <a:endParaRPr lang="en-US" sz="4800" dirty="0">
              <a:solidFill>
                <a:srgbClr val="C00000"/>
              </a:solidFill>
            </a:endParaRPr>
          </a:p>
        </p:txBody>
      </p:sp>
      <p:sp>
        <p:nvSpPr>
          <p:cNvPr id="5" name="Rectangle 4"/>
          <p:cNvSpPr/>
          <p:nvPr/>
        </p:nvSpPr>
        <p:spPr>
          <a:xfrm>
            <a:off x="66174" y="5008107"/>
            <a:ext cx="8915400" cy="1722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6632" y="1853201"/>
            <a:ext cx="7646068" cy="2185778"/>
          </a:xfrm>
          <a:prstGeom prst="rect">
            <a:avLst/>
          </a:prstGeom>
        </p:spPr>
      </p:pic>
      <p:sp>
        <p:nvSpPr>
          <p:cNvPr id="4" name="TextBox 3"/>
          <p:cNvSpPr txBox="1"/>
          <p:nvPr/>
        </p:nvSpPr>
        <p:spPr>
          <a:xfrm>
            <a:off x="3785266" y="4146012"/>
            <a:ext cx="1828800" cy="461665"/>
          </a:xfrm>
          <a:prstGeom prst="rect">
            <a:avLst/>
          </a:prstGeom>
          <a:noFill/>
        </p:spPr>
        <p:txBody>
          <a:bodyPr wrap="square" rtlCol="0">
            <a:spAutoFit/>
          </a:bodyPr>
          <a:lstStyle/>
          <a:p>
            <a:pPr algn="ctr"/>
            <a:r>
              <a:rPr lang="en-US" sz="2400" b="1" dirty="0">
                <a:solidFill>
                  <a:srgbClr val="C03137"/>
                </a:solidFill>
              </a:rPr>
              <a:t>&gt; 22/ min</a:t>
            </a:r>
          </a:p>
        </p:txBody>
      </p:sp>
      <p:sp>
        <p:nvSpPr>
          <p:cNvPr id="6" name="TextBox 5"/>
          <p:cNvSpPr txBox="1"/>
          <p:nvPr/>
        </p:nvSpPr>
        <p:spPr>
          <a:xfrm>
            <a:off x="6248400" y="4070603"/>
            <a:ext cx="2095805" cy="830997"/>
          </a:xfrm>
          <a:prstGeom prst="rect">
            <a:avLst/>
          </a:prstGeom>
          <a:noFill/>
        </p:spPr>
        <p:txBody>
          <a:bodyPr wrap="square" rtlCol="0">
            <a:spAutoFit/>
          </a:bodyPr>
          <a:lstStyle/>
          <a:p>
            <a:pPr algn="ctr"/>
            <a:r>
              <a:rPr lang="en-US" sz="2400" b="1" dirty="0">
                <a:solidFill>
                  <a:srgbClr val="C03137"/>
                </a:solidFill>
              </a:rPr>
              <a:t>SBP </a:t>
            </a:r>
            <a:r>
              <a:rPr lang="en-US" sz="2400" b="1" u="sng" dirty="0">
                <a:solidFill>
                  <a:srgbClr val="C03137"/>
                </a:solidFill>
              </a:rPr>
              <a:t>≤</a:t>
            </a:r>
            <a:r>
              <a:rPr lang="en-US" sz="2400" b="1" dirty="0">
                <a:solidFill>
                  <a:srgbClr val="C03137"/>
                </a:solidFill>
              </a:rPr>
              <a:t>100mmHg</a:t>
            </a:r>
          </a:p>
        </p:txBody>
      </p:sp>
      <p:sp>
        <p:nvSpPr>
          <p:cNvPr id="7" name="TextBox 6"/>
          <p:cNvSpPr txBox="1"/>
          <p:nvPr/>
        </p:nvSpPr>
        <p:spPr>
          <a:xfrm>
            <a:off x="457200" y="5054800"/>
            <a:ext cx="8382000" cy="1569660"/>
          </a:xfrm>
          <a:prstGeom prst="rect">
            <a:avLst/>
          </a:prstGeom>
          <a:noFill/>
        </p:spPr>
        <p:txBody>
          <a:bodyPr wrap="square" rtlCol="0">
            <a:spAutoFit/>
          </a:bodyPr>
          <a:lstStyle/>
          <a:p>
            <a:pPr algn="ctr"/>
            <a:r>
              <a:rPr lang="en-US" sz="3200" dirty="0"/>
              <a:t>In patients with infection a </a:t>
            </a:r>
            <a:r>
              <a:rPr lang="en-US" sz="3200" dirty="0" err="1"/>
              <a:t>qSOFA</a:t>
            </a:r>
            <a:r>
              <a:rPr lang="en-US" sz="3200" dirty="0"/>
              <a:t> score </a:t>
            </a:r>
            <a:r>
              <a:rPr lang="en-US" sz="3200" u="sng" dirty="0"/>
              <a:t>&gt;</a:t>
            </a:r>
            <a:r>
              <a:rPr lang="en-US" sz="3200" dirty="0"/>
              <a:t> 2 is associated with higher mortality and prolonged ICU stay. </a:t>
            </a:r>
            <a:endParaRPr lang="en-US" sz="3200" u="sng" dirty="0"/>
          </a:p>
        </p:txBody>
      </p:sp>
      <p:sp>
        <p:nvSpPr>
          <p:cNvPr id="8" name="Title 1">
            <a:extLst>
              <a:ext uri="{FF2B5EF4-FFF2-40B4-BE49-F238E27FC236}">
                <a16:creationId xmlns:a16="http://schemas.microsoft.com/office/drawing/2014/main" xmlns="" id="{7E57CB41-C39F-4829-947D-9FE128C4500F}"/>
              </a:ext>
            </a:extLst>
          </p:cNvPr>
          <p:cNvSpPr txBox="1">
            <a:spLocks/>
          </p:cNvSpPr>
          <p:nvPr/>
        </p:nvSpPr>
        <p:spPr>
          <a:xfrm>
            <a:off x="3556000" y="288518"/>
            <a:ext cx="5120640" cy="723900"/>
          </a:xfrm>
          <a:prstGeom prst="rect">
            <a:avLst/>
          </a:prstGeom>
        </p:spPr>
        <p:txBody>
          <a:bodyPr vert="horz" lIns="91440" tIns="45720" rIns="91440" bIns="45720" rtlCol="0" anchor="ctr">
            <a:normAutofit/>
          </a:bodyPr>
          <a:lst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a:lstStyle>
          <a:p>
            <a:pPr algn="ctr"/>
            <a:r>
              <a:rPr lang="en-US" sz="2800" dirty="0">
                <a:solidFill>
                  <a:srgbClr val="B60225"/>
                </a:solidFill>
              </a:rPr>
              <a:t>SEPSIS Scoring tool</a:t>
            </a:r>
            <a:endParaRPr lang="en-US" sz="2800" dirty="0"/>
          </a:p>
        </p:txBody>
      </p:sp>
    </p:spTree>
    <p:extLst>
      <p:ext uri="{BB962C8B-B14F-4D97-AF65-F5344CB8AC3E}">
        <p14:creationId xmlns:p14="http://schemas.microsoft.com/office/powerpoint/2010/main" xmlns="" val="2538664596"/>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12775" y="228600"/>
            <a:ext cx="8153400" cy="990600"/>
          </a:xfrm>
        </p:spPr>
        <p:txBody>
          <a:bodyPr/>
          <a:lstStyle/>
          <a:p>
            <a:endParaRPr lang="en-US" smtClean="0"/>
          </a:p>
        </p:txBody>
      </p:sp>
      <p:sp>
        <p:nvSpPr>
          <p:cNvPr id="37891" name="Content Placeholder 2"/>
          <p:cNvSpPr>
            <a:spLocks noGrp="1"/>
          </p:cNvSpPr>
          <p:nvPr>
            <p:ph sz="quarter" idx="1"/>
          </p:nvPr>
        </p:nvSpPr>
        <p:spPr>
          <a:xfrm>
            <a:off x="381000" y="1524000"/>
            <a:ext cx="8382000" cy="4495800"/>
          </a:xfrm>
        </p:spPr>
        <p:txBody>
          <a:bodyPr/>
          <a:lstStyle/>
          <a:p>
            <a:pPr>
              <a:buFont typeface="Wingdings" pitchFamily="2" charset="2"/>
              <a:buNone/>
            </a:pPr>
            <a:r>
              <a:rPr lang="en-US" sz="2800" b="1" smtClean="0">
                <a:solidFill>
                  <a:srgbClr val="C00000"/>
                </a:solidFill>
                <a:latin typeface="Times New Roman" pitchFamily="18" charset="0"/>
                <a:cs typeface="Times New Roman" pitchFamily="18" charset="0"/>
              </a:rPr>
              <a:t>Limitations of SOFA….</a:t>
            </a:r>
          </a:p>
          <a:p>
            <a:pPr algn="just">
              <a:lnSpc>
                <a:spcPct val="150000"/>
              </a:lnSpc>
              <a:buFont typeface="Wingdings" pitchFamily="2" charset="2"/>
              <a:buChar char="Ø"/>
            </a:pPr>
            <a:r>
              <a:rPr lang="en-US" sz="2800" b="1" smtClean="0">
                <a:latin typeface="Times New Roman" pitchFamily="18" charset="0"/>
                <a:cs typeface="Times New Roman" pitchFamily="18" charset="0"/>
              </a:rPr>
              <a:t>Cumbersome due to multiple variables</a:t>
            </a:r>
          </a:p>
          <a:p>
            <a:pPr algn="just">
              <a:lnSpc>
                <a:spcPct val="150000"/>
              </a:lnSpc>
              <a:buFont typeface="Wingdings" pitchFamily="2" charset="2"/>
              <a:buChar char="Ø"/>
            </a:pPr>
            <a:r>
              <a:rPr lang="en-US" sz="2800" b="1" smtClean="0">
                <a:latin typeface="Times New Roman" pitchFamily="18" charset="0"/>
                <a:cs typeface="Times New Roman" pitchFamily="18" charset="0"/>
              </a:rPr>
              <a:t>Not well known outside ICU setting</a:t>
            </a:r>
          </a:p>
          <a:p>
            <a:pPr algn="just">
              <a:lnSpc>
                <a:spcPct val="150000"/>
              </a:lnSpc>
              <a:buFont typeface="Wingdings" pitchFamily="2" charset="2"/>
              <a:buChar char="Ø"/>
            </a:pPr>
            <a:r>
              <a:rPr lang="en-US" sz="2800" b="1" smtClean="0">
                <a:latin typeface="Times New Roman" pitchFamily="18" charset="0"/>
                <a:cs typeface="Times New Roman" pitchFamily="18" charset="0"/>
              </a:rPr>
              <a:t>Variables are cutoff values were developed by Consensus.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00200" y="381000"/>
            <a:ext cx="7239000" cy="758825"/>
          </a:xfrm>
        </p:spPr>
        <p:txBody>
          <a:bodyPr/>
          <a:lstStyle/>
          <a:p>
            <a:r>
              <a:rPr lang="en-US" b="1" dirty="0" smtClean="0">
                <a:solidFill>
                  <a:srgbClr val="7B9899"/>
                </a:solidFill>
              </a:rPr>
              <a:t>Sepsis and Severe Sepsis</a:t>
            </a:r>
          </a:p>
        </p:txBody>
      </p:sp>
      <p:sp>
        <p:nvSpPr>
          <p:cNvPr id="3" name="Content Placeholder 2"/>
          <p:cNvSpPr>
            <a:spLocks noGrp="1"/>
          </p:cNvSpPr>
          <p:nvPr>
            <p:ph sz="quarter" idx="1"/>
          </p:nvPr>
        </p:nvSpPr>
        <p:spPr>
          <a:xfrm>
            <a:off x="301625" y="1527175"/>
            <a:ext cx="8504238" cy="2054225"/>
          </a:xfrm>
        </p:spPr>
        <p:txBody>
          <a:bodyPr>
            <a:normAutofit/>
          </a:bodyPr>
          <a:lstStyle/>
          <a:p>
            <a:pPr marL="274320" indent="-274320" fontAlgn="auto">
              <a:spcAft>
                <a:spcPts val="0"/>
              </a:spcAft>
              <a:buFont typeface="Wingdings 2"/>
              <a:buChar char=""/>
              <a:defRPr/>
            </a:pPr>
            <a:r>
              <a:rPr lang="en-US" sz="2400" dirty="0" smtClean="0"/>
              <a:t>Sepsis – SIRS + </a:t>
            </a:r>
            <a:r>
              <a:rPr lang="en-US" sz="2400" dirty="0" smtClean="0">
                <a:solidFill>
                  <a:srgbClr val="FF0000"/>
                </a:solidFill>
              </a:rPr>
              <a:t>suspected or confirmed infection (documented via cultures or visualized via physical exam/imaging)</a:t>
            </a:r>
          </a:p>
          <a:p>
            <a:pPr marL="274320" indent="-274320" fontAlgn="auto">
              <a:spcAft>
                <a:spcPts val="0"/>
              </a:spcAft>
              <a:buFont typeface="Wingdings 2"/>
              <a:buChar char=""/>
              <a:defRPr/>
            </a:pPr>
            <a:r>
              <a:rPr lang="en-US" sz="2400" dirty="0" smtClean="0"/>
              <a:t>Severe Sepsis – Sepsis + </a:t>
            </a:r>
            <a:r>
              <a:rPr lang="en-US" sz="2400" dirty="0" smtClean="0">
                <a:solidFill>
                  <a:srgbClr val="FF0000"/>
                </a:solidFill>
              </a:rPr>
              <a:t>at least one sign of organ hypo-perfusion or dysfunction</a:t>
            </a:r>
          </a:p>
          <a:p>
            <a:pPr marL="548640" lvl="1" indent="-274320" fontAlgn="auto">
              <a:spcAft>
                <a:spcPts val="0"/>
              </a:spcAft>
              <a:buFont typeface="Wingdings"/>
              <a:buChar char=""/>
              <a:defRPr/>
            </a:pPr>
            <a:endParaRPr lang="en-US" sz="2400" dirty="0" smtClean="0"/>
          </a:p>
        </p:txBody>
      </p:sp>
      <p:graphicFrame>
        <p:nvGraphicFramePr>
          <p:cNvPr id="6" name="Table 5"/>
          <p:cNvGraphicFramePr>
            <a:graphicFrameLocks noGrp="1"/>
          </p:cNvGraphicFramePr>
          <p:nvPr/>
        </p:nvGraphicFramePr>
        <p:xfrm>
          <a:off x="152400" y="3581400"/>
          <a:ext cx="8991600" cy="2967038"/>
        </p:xfrm>
        <a:graphic>
          <a:graphicData uri="http://schemas.openxmlformats.org/drawingml/2006/table">
            <a:tbl>
              <a:tblPr firstRow="1" bandRow="1">
                <a:tableStyleId>{5C22544A-7EE6-4342-B048-85BDC9FD1C3A}</a:tableStyleId>
              </a:tblPr>
              <a:tblGrid>
                <a:gridCol w="4495800"/>
                <a:gridCol w="4495800"/>
              </a:tblGrid>
              <a:tr h="761398">
                <a:tc>
                  <a:txBody>
                    <a:bodyPr/>
                    <a:lstStyle/>
                    <a:p>
                      <a:r>
                        <a:rPr lang="en-US" b="0" dirty="0" smtClean="0">
                          <a:solidFill>
                            <a:schemeClr val="tx1"/>
                          </a:solidFill>
                        </a:rPr>
                        <a:t>Areas</a:t>
                      </a:r>
                      <a:r>
                        <a:rPr lang="en-US" b="0" baseline="0" dirty="0" smtClean="0">
                          <a:solidFill>
                            <a:schemeClr val="tx1"/>
                          </a:solidFill>
                        </a:rPr>
                        <a:t> of mottled skin</a:t>
                      </a:r>
                      <a:endParaRPr lang="en-US" b="0" dirty="0">
                        <a:solidFill>
                          <a:schemeClr val="tx1"/>
                        </a:solidFill>
                      </a:endParaRPr>
                    </a:p>
                  </a:txBody>
                  <a:tcPr>
                    <a:solidFill>
                      <a:schemeClr val="accent1">
                        <a:lumMod val="40000"/>
                        <a:lumOff val="60000"/>
                      </a:schemeClr>
                    </a:solidFill>
                  </a:tcPr>
                </a:tc>
                <a:tc>
                  <a:txBody>
                    <a:bodyPr/>
                    <a:lstStyle/>
                    <a:p>
                      <a:r>
                        <a:rPr lang="en-US" b="0" dirty="0" smtClean="0">
                          <a:solidFill>
                            <a:schemeClr val="tx1"/>
                          </a:solidFill>
                        </a:rPr>
                        <a:t>Disseminated</a:t>
                      </a:r>
                      <a:r>
                        <a:rPr lang="en-US" b="0" baseline="0" dirty="0" smtClean="0">
                          <a:solidFill>
                            <a:schemeClr val="tx1"/>
                          </a:solidFill>
                        </a:rPr>
                        <a:t> intravascular coagulation</a:t>
                      </a:r>
                      <a:endParaRPr lang="en-US" b="0" dirty="0">
                        <a:solidFill>
                          <a:schemeClr val="tx1"/>
                        </a:solidFill>
                      </a:endParaRPr>
                    </a:p>
                  </a:txBody>
                  <a:tcPr>
                    <a:solidFill>
                      <a:schemeClr val="accent1">
                        <a:lumMod val="40000"/>
                        <a:lumOff val="60000"/>
                      </a:schemeClr>
                    </a:solidFill>
                  </a:tcPr>
                </a:tc>
              </a:tr>
              <a:tr h="441128">
                <a:tc>
                  <a:txBody>
                    <a:bodyPr/>
                    <a:lstStyle/>
                    <a:p>
                      <a:r>
                        <a:rPr lang="en-US" dirty="0" smtClean="0"/>
                        <a:t>Capillary</a:t>
                      </a:r>
                      <a:r>
                        <a:rPr lang="en-US" baseline="0" dirty="0" smtClean="0"/>
                        <a:t> refill &gt; 3 </a:t>
                      </a:r>
                      <a:r>
                        <a:rPr lang="en-US" baseline="0" dirty="0" err="1" smtClean="0"/>
                        <a:t>secs</a:t>
                      </a:r>
                      <a:endParaRPr lang="en-US" dirty="0"/>
                    </a:p>
                  </a:txBody>
                  <a:tcPr>
                    <a:solidFill>
                      <a:schemeClr val="accent1">
                        <a:lumMod val="40000"/>
                        <a:lumOff val="60000"/>
                      </a:schemeClr>
                    </a:solidFill>
                  </a:tcPr>
                </a:tc>
                <a:tc>
                  <a:txBody>
                    <a:bodyPr/>
                    <a:lstStyle/>
                    <a:p>
                      <a:r>
                        <a:rPr lang="en-US" dirty="0" smtClean="0"/>
                        <a:t>AKI</a:t>
                      </a:r>
                      <a:endParaRPr lang="en-US" dirty="0"/>
                    </a:p>
                  </a:txBody>
                  <a:tcPr>
                    <a:solidFill>
                      <a:schemeClr val="accent1">
                        <a:lumMod val="40000"/>
                        <a:lumOff val="60000"/>
                      </a:schemeClr>
                    </a:solidFill>
                  </a:tcPr>
                </a:tc>
              </a:tr>
              <a:tr h="441128">
                <a:tc>
                  <a:txBody>
                    <a:bodyPr/>
                    <a:lstStyle/>
                    <a:p>
                      <a:r>
                        <a:rPr lang="en-US" dirty="0" smtClean="0"/>
                        <a:t>UOP</a:t>
                      </a:r>
                      <a:r>
                        <a:rPr lang="en-US" baseline="0" dirty="0" smtClean="0"/>
                        <a:t> &lt; 0.5cc/kg /hr</a:t>
                      </a:r>
                      <a:endParaRPr lang="en-US" dirty="0"/>
                    </a:p>
                  </a:txBody>
                  <a:tcPr>
                    <a:solidFill>
                      <a:schemeClr val="accent1">
                        <a:lumMod val="40000"/>
                        <a:lumOff val="60000"/>
                      </a:schemeClr>
                    </a:solidFill>
                  </a:tcPr>
                </a:tc>
                <a:tc>
                  <a:txBody>
                    <a:bodyPr/>
                    <a:lstStyle/>
                    <a:p>
                      <a:r>
                        <a:rPr lang="en-US" dirty="0" smtClean="0"/>
                        <a:t>ARDS or acute</a:t>
                      </a:r>
                      <a:r>
                        <a:rPr lang="en-US" baseline="0" dirty="0" smtClean="0"/>
                        <a:t> lung injury (ALI)</a:t>
                      </a:r>
                      <a:endParaRPr lang="en-US" dirty="0"/>
                    </a:p>
                  </a:txBody>
                  <a:tcPr>
                    <a:solidFill>
                      <a:schemeClr val="accent1">
                        <a:lumMod val="40000"/>
                        <a:lumOff val="60000"/>
                      </a:schemeClr>
                    </a:solidFill>
                  </a:tcPr>
                </a:tc>
              </a:tr>
              <a:tr h="441128">
                <a:tc>
                  <a:txBody>
                    <a:bodyPr/>
                    <a:lstStyle/>
                    <a:p>
                      <a:r>
                        <a:rPr lang="en-US" dirty="0" smtClean="0"/>
                        <a:t>Lactate &gt; 2mmol /L </a:t>
                      </a:r>
                      <a:endParaRPr lang="en-US" dirty="0"/>
                    </a:p>
                  </a:txBody>
                  <a:tcPr>
                    <a:solidFill>
                      <a:schemeClr val="accent1">
                        <a:lumMod val="40000"/>
                        <a:lumOff val="60000"/>
                      </a:schemeClr>
                    </a:solidFill>
                  </a:tcPr>
                </a:tc>
                <a:tc>
                  <a:txBody>
                    <a:bodyPr/>
                    <a:lstStyle/>
                    <a:p>
                      <a:r>
                        <a:rPr lang="en-US" dirty="0" smtClean="0"/>
                        <a:t>Cardiac dysfunction on echo</a:t>
                      </a:r>
                      <a:endParaRPr lang="en-US" dirty="0"/>
                    </a:p>
                  </a:txBody>
                  <a:tcPr>
                    <a:solidFill>
                      <a:schemeClr val="accent1">
                        <a:lumMod val="40000"/>
                        <a:lumOff val="60000"/>
                      </a:schemeClr>
                    </a:solidFill>
                  </a:tcPr>
                </a:tc>
              </a:tr>
              <a:tr h="441128">
                <a:tc>
                  <a:txBody>
                    <a:bodyPr/>
                    <a:lstStyle/>
                    <a:p>
                      <a:r>
                        <a:rPr lang="en-US" dirty="0" smtClean="0"/>
                        <a:t>Altered mental status</a:t>
                      </a:r>
                      <a:endParaRPr lang="en-US" dirty="0"/>
                    </a:p>
                  </a:txBody>
                  <a:tcPr>
                    <a:solidFill>
                      <a:schemeClr val="accent1">
                        <a:lumMod val="40000"/>
                        <a:lumOff val="60000"/>
                      </a:schemeClr>
                    </a:solidFill>
                  </a:tcPr>
                </a:tc>
                <a:tc>
                  <a:txBody>
                    <a:bodyPr/>
                    <a:lstStyle/>
                    <a:p>
                      <a:r>
                        <a:rPr lang="en-US" dirty="0" err="1" smtClean="0"/>
                        <a:t>Plt</a:t>
                      </a:r>
                      <a:r>
                        <a:rPr lang="en-US" dirty="0" smtClean="0"/>
                        <a:t> &lt; 100</a:t>
                      </a:r>
                      <a:endParaRPr lang="en-US" dirty="0"/>
                    </a:p>
                  </a:txBody>
                  <a:tcPr>
                    <a:solidFill>
                      <a:schemeClr val="accent1">
                        <a:lumMod val="40000"/>
                        <a:lumOff val="60000"/>
                      </a:schemeClr>
                    </a:solidFill>
                  </a:tcPr>
                </a:tc>
              </a:tr>
              <a:tr h="441128">
                <a:tc>
                  <a:txBody>
                    <a:bodyPr/>
                    <a:lstStyle/>
                    <a:p>
                      <a:r>
                        <a:rPr lang="en-US" dirty="0" smtClean="0"/>
                        <a:t>Abnormal EEG</a:t>
                      </a:r>
                      <a:endParaRPr lang="en-US" dirty="0"/>
                    </a:p>
                  </a:txBody>
                  <a:tcPr>
                    <a:solidFill>
                      <a:schemeClr val="accent1">
                        <a:lumMod val="40000"/>
                        <a:lumOff val="60000"/>
                      </a:schemeClr>
                    </a:solidFill>
                  </a:tcPr>
                </a:tc>
                <a:tc>
                  <a:txBody>
                    <a:bodyPr/>
                    <a:lstStyle/>
                    <a:p>
                      <a:r>
                        <a:rPr lang="en-US" dirty="0" err="1" smtClean="0"/>
                        <a:t>Troponin</a:t>
                      </a:r>
                      <a:r>
                        <a:rPr lang="en-US" dirty="0" smtClean="0"/>
                        <a:t> Leak</a:t>
                      </a:r>
                      <a:endParaRPr lang="en-US" dirty="0"/>
                    </a:p>
                  </a:txBody>
                  <a:tcPr>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05000" y="609600"/>
            <a:ext cx="6589199" cy="762000"/>
          </a:xfrm>
        </p:spPr>
        <p:txBody>
          <a:bodyPr/>
          <a:lstStyle/>
          <a:p>
            <a:r>
              <a:rPr lang="en-US" b="1" dirty="0" smtClean="0">
                <a:solidFill>
                  <a:srgbClr val="7B9899"/>
                </a:solidFill>
              </a:rPr>
              <a:t>Septic Shock</a:t>
            </a:r>
          </a:p>
        </p:txBody>
      </p:sp>
      <p:sp>
        <p:nvSpPr>
          <p:cNvPr id="19459" name="Content Placeholder 2"/>
          <p:cNvSpPr>
            <a:spLocks noGrp="1"/>
          </p:cNvSpPr>
          <p:nvPr>
            <p:ph sz="quarter" idx="1"/>
          </p:nvPr>
        </p:nvSpPr>
        <p:spPr>
          <a:xfrm>
            <a:off x="301625" y="1527175"/>
            <a:ext cx="8504238" cy="4572000"/>
          </a:xfrm>
        </p:spPr>
        <p:txBody>
          <a:bodyPr>
            <a:normAutofit lnSpcReduction="10000"/>
          </a:bodyPr>
          <a:lstStyle/>
          <a:p>
            <a:r>
              <a:rPr lang="en-US" sz="2800" dirty="0" smtClean="0"/>
              <a:t>Septic Shock - Severe sepsis plus one of the following conditions:  </a:t>
            </a:r>
          </a:p>
          <a:p>
            <a:pPr lvl="1"/>
            <a:r>
              <a:rPr lang="en-US" sz="2800" dirty="0" smtClean="0">
                <a:solidFill>
                  <a:srgbClr val="FF0000"/>
                </a:solidFill>
              </a:rPr>
              <a:t>MAP &lt;60 mm Hg (&lt;80 mm Hg if previous hypertension) after adequate fluid resuscitation </a:t>
            </a:r>
          </a:p>
          <a:p>
            <a:pPr lvl="1"/>
            <a:r>
              <a:rPr lang="en-US" sz="2800" dirty="0" smtClean="0">
                <a:solidFill>
                  <a:srgbClr val="FF0000"/>
                </a:solidFill>
              </a:rPr>
              <a:t>Need for  </a:t>
            </a:r>
            <a:r>
              <a:rPr lang="en-US" sz="2800" dirty="0" err="1" smtClean="0">
                <a:solidFill>
                  <a:srgbClr val="FF0000"/>
                </a:solidFill>
              </a:rPr>
              <a:t>pressors</a:t>
            </a:r>
            <a:r>
              <a:rPr lang="en-US" sz="2800" dirty="0" smtClean="0">
                <a:solidFill>
                  <a:srgbClr val="FF0000"/>
                </a:solidFill>
              </a:rPr>
              <a:t> to maintain BP after fluid resuscitation</a:t>
            </a:r>
          </a:p>
          <a:p>
            <a:pPr lvl="1"/>
            <a:r>
              <a:rPr lang="en-US" sz="2800" dirty="0" smtClean="0">
                <a:solidFill>
                  <a:srgbClr val="FF0000"/>
                </a:solidFill>
              </a:rPr>
              <a:t>Adequate fluid resuscitation = 40 to 60 </a:t>
            </a:r>
            <a:r>
              <a:rPr lang="en-US" sz="2800" dirty="0" err="1" smtClean="0">
                <a:solidFill>
                  <a:srgbClr val="FF0000"/>
                </a:solidFill>
              </a:rPr>
              <a:t>mL</a:t>
            </a:r>
            <a:r>
              <a:rPr lang="en-US" sz="2800" dirty="0" smtClean="0">
                <a:solidFill>
                  <a:srgbClr val="FF0000"/>
                </a:solidFill>
              </a:rPr>
              <a:t>/kg saline solution (NS 5L-10L) </a:t>
            </a:r>
          </a:p>
          <a:p>
            <a:pPr lvl="1"/>
            <a:r>
              <a:rPr lang="en-US" sz="2800" dirty="0" smtClean="0">
                <a:solidFill>
                  <a:srgbClr val="FF0000"/>
                </a:solidFill>
              </a:rPr>
              <a:t>Lactate &gt; 4mmol /L </a:t>
            </a:r>
          </a:p>
          <a:p>
            <a:pPr lvl="1"/>
            <a:endParaRPr lang="en-US" dirty="0" smtClean="0"/>
          </a:p>
          <a:p>
            <a:pPr>
              <a:buFont typeface="Wingdings 2" pitchFamily="18" charset="2"/>
              <a:buNone/>
            </a:pPr>
            <a:endParaRPr 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71600" y="304800"/>
            <a:ext cx="7772400" cy="990600"/>
          </a:xfrm>
        </p:spPr>
        <p:txBody>
          <a:bodyPr>
            <a:normAutofit fontScale="90000"/>
          </a:bodyPr>
          <a:lstStyle/>
          <a:p>
            <a:r>
              <a:rPr lang="en-US" sz="3200" b="1" dirty="0" smtClean="0">
                <a:solidFill>
                  <a:srgbClr val="C00000"/>
                </a:solidFill>
                <a:latin typeface="Times New Roman" pitchFamily="18" charset="0"/>
                <a:cs typeface="Times New Roman" pitchFamily="18" charset="0"/>
              </a:rPr>
              <a:t/>
            </a:r>
            <a:br>
              <a:rPr lang="en-US" sz="3200" b="1" dirty="0" smtClean="0">
                <a:solidFill>
                  <a:srgbClr val="C00000"/>
                </a:solidFill>
                <a:latin typeface="Times New Roman" pitchFamily="18" charset="0"/>
                <a:cs typeface="Times New Roman" pitchFamily="18" charset="0"/>
              </a:rPr>
            </a:br>
            <a:r>
              <a:rPr lang="en-US" sz="3200" b="1" dirty="0" smtClean="0">
                <a:solidFill>
                  <a:srgbClr val="C00000"/>
                </a:solidFill>
                <a:latin typeface="Times New Roman" pitchFamily="18" charset="0"/>
                <a:cs typeface="Times New Roman" pitchFamily="18" charset="0"/>
              </a:rPr>
              <a:t>Diagnostic Criteria for Sepsis</a:t>
            </a:r>
            <a:br>
              <a:rPr lang="en-US" sz="3200" b="1" dirty="0" smtClean="0">
                <a:solidFill>
                  <a:srgbClr val="C00000"/>
                </a:solidFill>
                <a:latin typeface="Times New Roman" pitchFamily="18" charset="0"/>
                <a:cs typeface="Times New Roman" pitchFamily="18" charset="0"/>
              </a:rPr>
            </a:br>
            <a:endParaRPr lang="en-US" dirty="0" smtClean="0">
              <a:solidFill>
                <a:srgbClr val="C00000"/>
              </a:solidFill>
            </a:endParaRPr>
          </a:p>
        </p:txBody>
      </p:sp>
      <p:sp>
        <p:nvSpPr>
          <p:cNvPr id="17411" name="Content Placeholder 2"/>
          <p:cNvSpPr>
            <a:spLocks noGrp="1"/>
          </p:cNvSpPr>
          <p:nvPr>
            <p:ph sz="quarter" idx="1"/>
          </p:nvPr>
        </p:nvSpPr>
        <p:spPr>
          <a:xfrm>
            <a:off x="533400" y="1600200"/>
            <a:ext cx="8232775" cy="4495800"/>
          </a:xfrm>
        </p:spPr>
        <p:txBody>
          <a:bodyPr>
            <a:normAutofit fontScale="92500"/>
          </a:bodyPr>
          <a:lstStyle/>
          <a:p>
            <a:r>
              <a:rPr lang="en-US" sz="2400" b="1" smtClean="0">
                <a:latin typeface="Times New Roman" pitchFamily="18" charset="0"/>
                <a:cs typeface="Times New Roman" pitchFamily="18" charset="0"/>
              </a:rPr>
              <a:t>Infection, documented or suspected, and some of the following</a:t>
            </a:r>
            <a:r>
              <a:rPr lang="en-US" sz="2400" b="1" smtClean="0"/>
              <a:t>:</a:t>
            </a:r>
          </a:p>
          <a:p>
            <a:pPr>
              <a:buFont typeface="Wingdings" pitchFamily="2" charset="2"/>
              <a:buNone/>
            </a:pPr>
            <a:r>
              <a:rPr lang="en-US" sz="2000" b="1" smtClean="0">
                <a:solidFill>
                  <a:srgbClr val="C00000"/>
                </a:solidFill>
                <a:latin typeface="Times New Roman" pitchFamily="18" charset="0"/>
                <a:cs typeface="Times New Roman" pitchFamily="18" charset="0"/>
              </a:rPr>
              <a:t>General variables</a:t>
            </a:r>
          </a:p>
          <a:p>
            <a:r>
              <a:rPr lang="en-US" sz="2000" b="1" smtClean="0">
                <a:latin typeface="Times New Roman" pitchFamily="18" charset="0"/>
                <a:cs typeface="Times New Roman" pitchFamily="18" charset="0"/>
              </a:rPr>
              <a:t>Fever (&gt; 38.3°C)</a:t>
            </a:r>
          </a:p>
          <a:p>
            <a:r>
              <a:rPr lang="en-US" sz="2000" b="1" smtClean="0">
                <a:latin typeface="Times New Roman" pitchFamily="18" charset="0"/>
                <a:cs typeface="Times New Roman" pitchFamily="18" charset="0"/>
              </a:rPr>
              <a:t>Hypothermia (core temperature &lt; 36°C)</a:t>
            </a:r>
          </a:p>
          <a:p>
            <a:r>
              <a:rPr lang="en-US" sz="2000" b="1" smtClean="0">
                <a:latin typeface="Times New Roman" pitchFamily="18" charset="0"/>
                <a:cs typeface="Times New Roman" pitchFamily="18" charset="0"/>
              </a:rPr>
              <a:t>Heart rate &gt; 90/min–1 or more than two sd above the normal value for age</a:t>
            </a:r>
          </a:p>
          <a:p>
            <a:r>
              <a:rPr lang="en-US" sz="2000" b="1" smtClean="0">
                <a:latin typeface="Times New Roman" pitchFamily="18" charset="0"/>
                <a:cs typeface="Times New Roman" pitchFamily="18" charset="0"/>
              </a:rPr>
              <a:t>Tachypnea</a:t>
            </a:r>
          </a:p>
          <a:p>
            <a:r>
              <a:rPr lang="en-US" sz="2000" b="1" smtClean="0">
                <a:latin typeface="Times New Roman" pitchFamily="18" charset="0"/>
                <a:cs typeface="Times New Roman" pitchFamily="18" charset="0"/>
              </a:rPr>
              <a:t>Altered mental status</a:t>
            </a:r>
          </a:p>
          <a:p>
            <a:r>
              <a:rPr lang="en-US" sz="2000" b="1" smtClean="0">
                <a:latin typeface="Times New Roman" pitchFamily="18" charset="0"/>
                <a:cs typeface="Times New Roman" pitchFamily="18" charset="0"/>
              </a:rPr>
              <a:t>Significant edema or positive fluid balance (&gt; 20 mL/kg over 24 hr)</a:t>
            </a:r>
          </a:p>
          <a:p>
            <a:r>
              <a:rPr lang="en-US" sz="2000" b="1" smtClean="0">
                <a:latin typeface="Times New Roman" pitchFamily="18" charset="0"/>
                <a:cs typeface="Times New Roman" pitchFamily="18" charset="0"/>
              </a:rPr>
              <a:t>Hyperglycemia (plasma glucose &gt; 140 mg/dL or 7.7 mmol/L) in the absence of diabetes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52599" y="228600"/>
            <a:ext cx="7013575" cy="990600"/>
          </a:xfrm>
        </p:spPr>
        <p:txBody>
          <a:bodyPr/>
          <a:lstStyle/>
          <a:p>
            <a:endParaRPr lang="en-US" dirty="0" smtClean="0"/>
          </a:p>
        </p:txBody>
      </p:sp>
      <p:sp>
        <p:nvSpPr>
          <p:cNvPr id="18435" name="Content Placeholder 2"/>
          <p:cNvSpPr>
            <a:spLocks noGrp="1"/>
          </p:cNvSpPr>
          <p:nvPr>
            <p:ph sz="quarter" idx="1"/>
          </p:nvPr>
        </p:nvSpPr>
        <p:spPr>
          <a:xfrm>
            <a:off x="457200" y="1524000"/>
            <a:ext cx="8308975" cy="4572000"/>
          </a:xfrm>
        </p:spPr>
        <p:txBody>
          <a:bodyPr>
            <a:normAutofit lnSpcReduction="10000"/>
          </a:bodyPr>
          <a:lstStyle/>
          <a:p>
            <a:pPr algn="just">
              <a:buFont typeface="Wingdings" pitchFamily="2" charset="2"/>
              <a:buNone/>
            </a:pPr>
            <a:r>
              <a:rPr lang="en-US" sz="2200" b="1" smtClean="0">
                <a:solidFill>
                  <a:srgbClr val="C00000"/>
                </a:solidFill>
                <a:latin typeface="Times New Roman" pitchFamily="18" charset="0"/>
                <a:cs typeface="Times New Roman" pitchFamily="18" charset="0"/>
              </a:rPr>
              <a:t>Inflammatory variables:</a:t>
            </a:r>
          </a:p>
          <a:p>
            <a:pPr algn="just"/>
            <a:r>
              <a:rPr lang="en-US" sz="2200" b="1" smtClean="0">
                <a:latin typeface="Times New Roman" pitchFamily="18" charset="0"/>
                <a:cs typeface="Times New Roman" pitchFamily="18" charset="0"/>
              </a:rPr>
              <a:t>Leukocytosis (WBC count &gt; 12,000 </a:t>
            </a:r>
            <a:r>
              <a:rPr lang="el-GR" sz="2200" b="1" smtClean="0">
                <a:latin typeface="Times New Roman" pitchFamily="18" charset="0"/>
                <a:cs typeface="Times New Roman" pitchFamily="18" charset="0"/>
              </a:rPr>
              <a:t>μ</a:t>
            </a:r>
            <a:r>
              <a:rPr lang="en-US" sz="2200" b="1" smtClean="0">
                <a:latin typeface="Times New Roman" pitchFamily="18" charset="0"/>
                <a:cs typeface="Times New Roman" pitchFamily="18" charset="0"/>
              </a:rPr>
              <a:t>L–1)</a:t>
            </a:r>
          </a:p>
          <a:p>
            <a:pPr algn="just"/>
            <a:r>
              <a:rPr lang="en-US" sz="2200" b="1" smtClean="0">
                <a:latin typeface="Times New Roman" pitchFamily="18" charset="0"/>
                <a:cs typeface="Times New Roman" pitchFamily="18" charset="0"/>
              </a:rPr>
              <a:t>Leukopenia (WBC count &lt; 4000 μL–1)</a:t>
            </a:r>
          </a:p>
          <a:p>
            <a:pPr algn="just"/>
            <a:r>
              <a:rPr lang="en-US" sz="2200" b="1" smtClean="0">
                <a:latin typeface="Times New Roman" pitchFamily="18" charset="0"/>
                <a:cs typeface="Times New Roman" pitchFamily="18" charset="0"/>
              </a:rPr>
              <a:t>Normal WBC count with greater than 10% immature forms</a:t>
            </a:r>
          </a:p>
          <a:p>
            <a:pPr algn="just"/>
            <a:r>
              <a:rPr lang="en-US" sz="2200" b="1" smtClean="0">
                <a:latin typeface="Times New Roman" pitchFamily="18" charset="0"/>
                <a:cs typeface="Times New Roman" pitchFamily="18" charset="0"/>
              </a:rPr>
              <a:t>Plasma C-reactive protein more than two SD above the normal value</a:t>
            </a:r>
          </a:p>
          <a:p>
            <a:pPr algn="just"/>
            <a:r>
              <a:rPr lang="en-US" sz="2200" b="1" smtClean="0">
                <a:latin typeface="Times New Roman" pitchFamily="18" charset="0"/>
                <a:cs typeface="Times New Roman" pitchFamily="18" charset="0"/>
              </a:rPr>
              <a:t>Plasma procalcitonin more than two SD above the normal value</a:t>
            </a:r>
          </a:p>
          <a:p>
            <a:pPr algn="just">
              <a:buFont typeface="Wingdings" pitchFamily="2" charset="2"/>
              <a:buNone/>
            </a:pPr>
            <a:r>
              <a:rPr lang="en-US" sz="2200" b="1" smtClean="0">
                <a:solidFill>
                  <a:srgbClr val="C00000"/>
                </a:solidFill>
                <a:latin typeface="Times New Roman" pitchFamily="18" charset="0"/>
                <a:cs typeface="Times New Roman" pitchFamily="18" charset="0"/>
              </a:rPr>
              <a:t>Hemodynamic variables:</a:t>
            </a:r>
          </a:p>
          <a:p>
            <a:pPr algn="just"/>
            <a:r>
              <a:rPr lang="en-US" sz="2200" b="1" smtClean="0">
                <a:latin typeface="Times New Roman" pitchFamily="18" charset="0"/>
                <a:cs typeface="Times New Roman" pitchFamily="18" charset="0"/>
              </a:rPr>
              <a:t>Arterial hypotension (SBP &lt; 90 mm Hg, MAP &lt; 70 mm Hg, or an SBP decrease &gt; 40 mm Hg in adults or less than two SD below normal for age</a:t>
            </a:r>
            <a:r>
              <a:rPr lang="en-US" sz="2000" b="1"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371599" y="228600"/>
            <a:ext cx="7394575" cy="990600"/>
          </a:xfrm>
        </p:spPr>
        <p:txBody>
          <a:bodyPr/>
          <a:lstStyle/>
          <a:p>
            <a:endParaRPr lang="en-US" dirty="0" smtClean="0"/>
          </a:p>
        </p:txBody>
      </p:sp>
      <p:sp>
        <p:nvSpPr>
          <p:cNvPr id="19459" name="Content Placeholder 2"/>
          <p:cNvSpPr>
            <a:spLocks noGrp="1"/>
          </p:cNvSpPr>
          <p:nvPr>
            <p:ph sz="quarter" idx="1"/>
          </p:nvPr>
        </p:nvSpPr>
        <p:spPr>
          <a:xfrm>
            <a:off x="381000" y="1600200"/>
            <a:ext cx="8385175" cy="4495800"/>
          </a:xfrm>
        </p:spPr>
        <p:txBody>
          <a:bodyPr/>
          <a:lstStyle/>
          <a:p>
            <a:pPr>
              <a:buFont typeface="Wingdings" pitchFamily="2" charset="2"/>
              <a:buNone/>
            </a:pPr>
            <a:r>
              <a:rPr lang="en-US" sz="2200" b="1" smtClean="0">
                <a:solidFill>
                  <a:srgbClr val="C00000"/>
                </a:solidFill>
                <a:latin typeface="Times New Roman" pitchFamily="18" charset="0"/>
                <a:cs typeface="Times New Roman" pitchFamily="18" charset="0"/>
              </a:rPr>
              <a:t>Organ dysfunction variables:</a:t>
            </a:r>
          </a:p>
          <a:p>
            <a:r>
              <a:rPr lang="en-US" sz="2200" b="1" smtClean="0">
                <a:latin typeface="Times New Roman" pitchFamily="18" charset="0"/>
                <a:cs typeface="Times New Roman" pitchFamily="18" charset="0"/>
              </a:rPr>
              <a:t>Arterial hypoxemia (Pao2/Fio2 &lt; 300)</a:t>
            </a:r>
          </a:p>
          <a:p>
            <a:r>
              <a:rPr lang="en-US" sz="2200" b="1" smtClean="0">
                <a:latin typeface="Times New Roman" pitchFamily="18" charset="0"/>
                <a:cs typeface="Times New Roman" pitchFamily="18" charset="0"/>
              </a:rPr>
              <a:t>Acute oliguria (urine output &lt; 0.5 mL/kg/hr for at least 2 hrs despite adequate fluid resuscitation)</a:t>
            </a:r>
          </a:p>
          <a:p>
            <a:r>
              <a:rPr lang="en-US" sz="2200" b="1" smtClean="0">
                <a:latin typeface="Times New Roman" pitchFamily="18" charset="0"/>
                <a:cs typeface="Times New Roman" pitchFamily="18" charset="0"/>
              </a:rPr>
              <a:t>Creatinine increase &gt; 0.5 mg/dL or 44.2 μmol/L</a:t>
            </a:r>
          </a:p>
          <a:p>
            <a:r>
              <a:rPr lang="en-US" sz="2200" b="1" smtClean="0">
                <a:latin typeface="Times New Roman" pitchFamily="18" charset="0"/>
                <a:cs typeface="Times New Roman" pitchFamily="18" charset="0"/>
              </a:rPr>
              <a:t>Coagulation abnormalities (INR &gt; 1.5 or aPTT &gt; 60 s)</a:t>
            </a:r>
          </a:p>
          <a:p>
            <a:r>
              <a:rPr lang="en-US" sz="2200" b="1" smtClean="0">
                <a:latin typeface="Times New Roman" pitchFamily="18" charset="0"/>
                <a:cs typeface="Times New Roman" pitchFamily="18" charset="0"/>
              </a:rPr>
              <a:t>Ileus (absent bowel sounds)</a:t>
            </a:r>
          </a:p>
          <a:p>
            <a:r>
              <a:rPr lang="en-US" sz="2200" b="1" smtClean="0">
                <a:latin typeface="Times New Roman" pitchFamily="18" charset="0"/>
                <a:cs typeface="Times New Roman" pitchFamily="18" charset="0"/>
              </a:rPr>
              <a:t>Thrombocytopenia (platelet count &lt; 100,000 μL–1)</a:t>
            </a:r>
          </a:p>
          <a:p>
            <a:r>
              <a:rPr lang="en-US" sz="2200" b="1" smtClean="0">
                <a:latin typeface="Times New Roman" pitchFamily="18" charset="0"/>
                <a:cs typeface="Times New Roman" pitchFamily="18" charset="0"/>
              </a:rPr>
              <a:t>Hyperbilirubinemia (plasma total bilirubin &gt; 4 mg/dL or 70 </a:t>
            </a:r>
            <a:r>
              <a:rPr lang="el-GR" sz="2200" b="1" smtClean="0">
                <a:latin typeface="Times New Roman" pitchFamily="18" charset="0"/>
                <a:cs typeface="Times New Roman" pitchFamily="18" charset="0"/>
              </a:rPr>
              <a:t>μ</a:t>
            </a:r>
            <a:r>
              <a:rPr lang="en-US" sz="2200" b="1" smtClean="0">
                <a:latin typeface="Times New Roman" pitchFamily="18" charset="0"/>
                <a:cs typeface="Times New Roman" pitchFamily="18" charset="0"/>
              </a:rPr>
              <a:t>mol/L)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371599" y="228600"/>
            <a:ext cx="7394575" cy="990600"/>
          </a:xfrm>
        </p:spPr>
        <p:txBody>
          <a:bodyPr/>
          <a:lstStyle/>
          <a:p>
            <a:endParaRPr lang="en-US" dirty="0" smtClean="0"/>
          </a:p>
        </p:txBody>
      </p:sp>
      <p:sp>
        <p:nvSpPr>
          <p:cNvPr id="20483" name="Content Placeholder 2"/>
          <p:cNvSpPr>
            <a:spLocks noGrp="1"/>
          </p:cNvSpPr>
          <p:nvPr>
            <p:ph sz="quarter" idx="1"/>
          </p:nvPr>
        </p:nvSpPr>
        <p:spPr>
          <a:xfrm>
            <a:off x="612775" y="1600200"/>
            <a:ext cx="8153400" cy="4495800"/>
          </a:xfrm>
        </p:spPr>
        <p:txBody>
          <a:bodyPr/>
          <a:lstStyle/>
          <a:p>
            <a:pPr>
              <a:buFont typeface="Wingdings" pitchFamily="2" charset="2"/>
              <a:buNone/>
            </a:pPr>
            <a:r>
              <a:rPr lang="en-US" sz="2400" b="1" smtClean="0">
                <a:solidFill>
                  <a:srgbClr val="C00000"/>
                </a:solidFill>
                <a:latin typeface="Times New Roman" pitchFamily="18" charset="0"/>
                <a:cs typeface="Times New Roman" pitchFamily="18" charset="0"/>
              </a:rPr>
              <a:t>Tissue perfusion variables:</a:t>
            </a:r>
          </a:p>
          <a:p>
            <a:r>
              <a:rPr lang="en-US" sz="2400" b="1" smtClean="0">
                <a:latin typeface="Times New Roman" pitchFamily="18" charset="0"/>
                <a:cs typeface="Times New Roman" pitchFamily="18" charset="0"/>
              </a:rPr>
              <a:t>Hyperlactatemia (&gt; 1 mmol/L)</a:t>
            </a:r>
          </a:p>
          <a:p>
            <a:r>
              <a:rPr lang="en-US" sz="2400" b="1" smtClean="0">
                <a:latin typeface="Times New Roman" pitchFamily="18" charset="0"/>
                <a:cs typeface="Times New Roman" pitchFamily="18" charset="0"/>
              </a:rPr>
              <a:t>Decreased capillary refill or mottling</a:t>
            </a:r>
          </a:p>
          <a:p>
            <a:pPr>
              <a:buFont typeface="Wingdings" pitchFamily="2" charset="2"/>
              <a:buNone/>
            </a:pPr>
            <a:r>
              <a:rPr lang="en-US" sz="2400" b="1" smtClean="0">
                <a:solidFill>
                  <a:srgbClr val="C00000"/>
                </a:solidFill>
                <a:latin typeface="Times New Roman" pitchFamily="18" charset="0"/>
                <a:cs typeface="Times New Roman" pitchFamily="18" charset="0"/>
              </a:rPr>
              <a:t>Severe Sepsis: </a:t>
            </a:r>
          </a:p>
          <a:p>
            <a:pPr>
              <a:buFont typeface="Wingdings" pitchFamily="2" charset="2"/>
              <a:buNone/>
            </a:pPr>
            <a:r>
              <a:rPr lang="en-US" sz="2400" b="1" smtClean="0">
                <a:latin typeface="Times New Roman" pitchFamily="18" charset="0"/>
                <a:cs typeface="Times New Roman" pitchFamily="18" charset="0"/>
              </a:rPr>
              <a:t>Sepsis plus organ dysfunction</a:t>
            </a:r>
          </a:p>
          <a:p>
            <a:pPr>
              <a:buFont typeface="Wingdings" pitchFamily="2" charset="2"/>
              <a:buNone/>
            </a:pPr>
            <a:r>
              <a:rPr lang="en-US" sz="2400" b="1" smtClean="0">
                <a:solidFill>
                  <a:srgbClr val="C00000"/>
                </a:solidFill>
                <a:latin typeface="Times New Roman" pitchFamily="18" charset="0"/>
                <a:cs typeface="Times New Roman" pitchFamily="18" charset="0"/>
              </a:rPr>
              <a:t>Septic Shock: </a:t>
            </a:r>
          </a:p>
          <a:p>
            <a:pPr>
              <a:buFont typeface="Wingdings" pitchFamily="2" charset="2"/>
              <a:buNone/>
            </a:pPr>
            <a:r>
              <a:rPr lang="en-US" sz="2400" b="1" smtClean="0">
                <a:latin typeface="Times New Roman" pitchFamily="18" charset="0"/>
                <a:cs typeface="Times New Roman" pitchFamily="18" charset="0"/>
              </a:rPr>
              <a:t>Sepsis plus either hypotension( Refractory to intravenous fluids) or hyperlactatemia</a:t>
            </a:r>
            <a:r>
              <a:rPr lang="en-US" sz="2000" b="1"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45201" y="624110"/>
            <a:ext cx="6589199" cy="823690"/>
          </a:xfrm>
        </p:spPr>
        <p:txBody>
          <a:bodyPr/>
          <a:lstStyle/>
          <a:p>
            <a:r>
              <a:rPr lang="en-US" b="1" dirty="0" smtClean="0">
                <a:solidFill>
                  <a:srgbClr val="7B9899"/>
                </a:solidFill>
              </a:rPr>
              <a:t>SEPSIS</a:t>
            </a:r>
          </a:p>
        </p:txBody>
      </p:sp>
      <p:sp>
        <p:nvSpPr>
          <p:cNvPr id="16387" name="Content Placeholder 2"/>
          <p:cNvSpPr>
            <a:spLocks noGrp="1"/>
          </p:cNvSpPr>
          <p:nvPr>
            <p:ph sz="quarter" idx="1"/>
          </p:nvPr>
        </p:nvSpPr>
        <p:spPr>
          <a:xfrm>
            <a:off x="301625" y="1527175"/>
            <a:ext cx="8504238" cy="987425"/>
          </a:xfrm>
        </p:spPr>
        <p:txBody>
          <a:bodyPr/>
          <a:lstStyle/>
          <a:p>
            <a:r>
              <a:rPr lang="en-US" smtClean="0"/>
              <a:t>A continuum of severity describing the host systemic inflammatory response</a:t>
            </a:r>
          </a:p>
        </p:txBody>
      </p:sp>
      <p:pic>
        <p:nvPicPr>
          <p:cNvPr id="16388" name="Picture 2" descr="Sepsis disease continuum"/>
          <p:cNvPicPr>
            <a:picLocks noChangeAspect="1" noChangeArrowheads="1"/>
          </p:cNvPicPr>
          <p:nvPr/>
        </p:nvPicPr>
        <p:blipFill>
          <a:blip r:embed="rId3"/>
          <a:srcRect/>
          <a:stretch>
            <a:fillRect/>
          </a:stretch>
        </p:blipFill>
        <p:spPr bwMode="auto">
          <a:xfrm>
            <a:off x="152400" y="2133600"/>
            <a:ext cx="8991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2133600"/>
            <a:ext cx="8839199" cy="3777622"/>
          </a:xfrm>
        </p:spPr>
        <p:txBody>
          <a:bodyPr/>
          <a:lstStyle/>
          <a:p>
            <a:pPr>
              <a:spcBef>
                <a:spcPts val="0"/>
              </a:spcBef>
              <a:defRPr/>
            </a:pPr>
            <a:r>
              <a:rPr lang="en-US" sz="2400" b="1" dirty="0" smtClean="0"/>
              <a:t>KEY POINTS</a:t>
            </a:r>
          </a:p>
          <a:p>
            <a:pPr>
              <a:spcBef>
                <a:spcPts val="0"/>
              </a:spcBef>
              <a:buNone/>
              <a:defRPr/>
            </a:pPr>
            <a:endParaRPr lang="en-US" sz="2400" b="1" dirty="0" smtClean="0"/>
          </a:p>
          <a:p>
            <a:pPr marL="228600" indent="-228600">
              <a:spcBef>
                <a:spcPts val="0"/>
              </a:spcBef>
              <a:buFontTx/>
              <a:buAutoNum type="arabicParenR"/>
              <a:defRPr/>
            </a:pPr>
            <a:r>
              <a:rPr lang="en-US" sz="2400" dirty="0" smtClean="0"/>
              <a:t>what is important in this patient to recognize ? (Vitals / </a:t>
            </a:r>
            <a:r>
              <a:rPr lang="en-US" sz="2400" dirty="0" err="1" smtClean="0"/>
              <a:t>Hx</a:t>
            </a:r>
            <a:r>
              <a:rPr lang="en-US" sz="2400" dirty="0" smtClean="0"/>
              <a:t>)</a:t>
            </a:r>
          </a:p>
          <a:p>
            <a:pPr marL="228600" indent="-228600">
              <a:spcBef>
                <a:spcPts val="0"/>
              </a:spcBef>
              <a:buFontTx/>
              <a:buAutoNum type="arabicParenR"/>
              <a:defRPr/>
            </a:pPr>
            <a:r>
              <a:rPr lang="en-US" sz="2400" dirty="0" smtClean="0"/>
              <a:t>Things to look for on physical examination</a:t>
            </a:r>
          </a:p>
          <a:p>
            <a:pPr marL="228600" indent="-228600">
              <a:spcBef>
                <a:spcPts val="0"/>
              </a:spcBef>
              <a:buFontTx/>
              <a:buAutoNum type="arabicParenR"/>
              <a:defRPr/>
            </a:pPr>
            <a:r>
              <a:rPr lang="en-US" sz="2400" dirty="0" smtClean="0"/>
              <a:t>What to order for labs/ diagnostic tests</a:t>
            </a:r>
          </a:p>
          <a:p>
            <a:pPr marL="228600" indent="-228600">
              <a:spcBef>
                <a:spcPts val="0"/>
              </a:spcBef>
              <a:buFontTx/>
              <a:buAutoNum type="arabicParenR"/>
              <a:defRPr/>
            </a:pPr>
            <a:r>
              <a:rPr lang="en-US" sz="2400" dirty="0" smtClean="0"/>
              <a:t>Do you want to start therapy ? IF so, what ?</a:t>
            </a:r>
          </a:p>
          <a:p>
            <a:pPr marL="228600" indent="-228600">
              <a:spcBef>
                <a:spcPts val="0"/>
              </a:spcBef>
              <a:buFontTx/>
              <a:buAutoNum type="arabicParenR"/>
              <a:defRPr/>
            </a:pPr>
            <a:r>
              <a:rPr lang="en-US" sz="2400" dirty="0" smtClean="0">
                <a:solidFill>
                  <a:srgbClr val="FF0000"/>
                </a:solidFill>
              </a:rPr>
              <a:t>Does this patient need to be admitted ? If so, to where ?</a:t>
            </a:r>
            <a:r>
              <a:rPr lang="en-US" sz="2400" dirty="0" smtClean="0"/>
              <a:t> </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endParaRPr lang="en-US" smtClean="0"/>
          </a:p>
        </p:txBody>
      </p:sp>
      <p:pic>
        <p:nvPicPr>
          <p:cNvPr id="21507" name="Picture 2" descr="C:\Documents and Settings\pc\Desktop\Images\SIRS.jpg"/>
          <p:cNvPicPr>
            <a:picLocks noGrp="1" noChangeAspect="1" noChangeArrowheads="1"/>
          </p:cNvPicPr>
          <p:nvPr>
            <p:ph idx="1"/>
          </p:nvPr>
        </p:nvPicPr>
        <p:blipFill>
          <a:blip r:embed="rId2"/>
          <a:srcRect/>
          <a:stretch>
            <a:fillRect/>
          </a:stretch>
        </p:blipFill>
        <p:spPr>
          <a:xfrm>
            <a:off x="228600" y="1600201"/>
            <a:ext cx="8915400" cy="3735388"/>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1945201" y="624110"/>
            <a:ext cx="6589199" cy="899890"/>
          </a:xfrm>
        </p:spPr>
        <p:txBody>
          <a:bodyPr/>
          <a:lstStyle/>
          <a:p>
            <a:r>
              <a:rPr lang="en-US" b="1" dirty="0" smtClean="0">
                <a:solidFill>
                  <a:srgbClr val="000000"/>
                </a:solidFill>
                <a:ea typeface="ＭＳ Ｐゴシック" pitchFamily="34" charset="-128"/>
                <a:cs typeface="Geneva" pitchFamily="-84" charset="0"/>
              </a:rPr>
              <a:t>Terminology</a:t>
            </a:r>
          </a:p>
        </p:txBody>
      </p:sp>
      <p:sp>
        <p:nvSpPr>
          <p:cNvPr id="19458" name="Rectangle 2"/>
          <p:cNvSpPr>
            <a:spLocks noGrp="1" noChangeArrowheads="1"/>
          </p:cNvSpPr>
          <p:nvPr>
            <p:ph type="body" idx="1"/>
          </p:nvPr>
        </p:nvSpPr>
        <p:spPr>
          <a:xfrm>
            <a:off x="228600" y="1371600"/>
            <a:ext cx="8915400" cy="4648200"/>
          </a:xfrm>
        </p:spPr>
        <p:txBody>
          <a:bodyPr>
            <a:normAutofit/>
          </a:bodyPr>
          <a:lstStyle/>
          <a:p>
            <a:pPr>
              <a:spcBef>
                <a:spcPct val="0"/>
              </a:spcBef>
              <a:buFontTx/>
              <a:buBlip>
                <a:blip r:embed="rId2"/>
              </a:buBlip>
              <a:defRPr/>
            </a:pPr>
            <a:r>
              <a:rPr lang="en-US" sz="1700" b="1" dirty="0">
                <a:solidFill>
                  <a:srgbClr val="000000"/>
                </a:solidFill>
              </a:rPr>
              <a:t>Systemic Inflammatory Response Syndrome (SIRS</a:t>
            </a:r>
            <a:r>
              <a:rPr lang="en-US" sz="1700" b="1" dirty="0" smtClean="0">
                <a:solidFill>
                  <a:srgbClr val="000000"/>
                </a:solidFill>
              </a:rPr>
              <a:t>)</a:t>
            </a:r>
            <a:endParaRPr lang="en-US" sz="1500" b="1" dirty="0">
              <a:solidFill>
                <a:srgbClr val="000000"/>
              </a:solidFill>
            </a:endParaRPr>
          </a:p>
          <a:p>
            <a:pPr marL="625056" lvl="1">
              <a:spcBef>
                <a:spcPct val="0"/>
              </a:spcBef>
              <a:buFont typeface="Wingdings" charset="0"/>
              <a:buBlip>
                <a:blip r:embed="rId2"/>
              </a:buBlip>
              <a:defRPr/>
            </a:pPr>
            <a:r>
              <a:rPr lang="en-US" sz="1500" dirty="0">
                <a:solidFill>
                  <a:srgbClr val="000000"/>
                </a:solidFill>
              </a:rPr>
              <a:t>Temp &gt; 38 or &lt; 36</a:t>
            </a:r>
          </a:p>
          <a:p>
            <a:pPr marL="625056" lvl="1">
              <a:spcBef>
                <a:spcPct val="0"/>
              </a:spcBef>
              <a:buFont typeface="Wingdings" charset="0"/>
              <a:buBlip>
                <a:blip r:embed="rId2"/>
              </a:buBlip>
              <a:defRPr/>
            </a:pPr>
            <a:r>
              <a:rPr lang="en-US" sz="1500" dirty="0">
                <a:solidFill>
                  <a:srgbClr val="000000"/>
                </a:solidFill>
              </a:rPr>
              <a:t>HR &gt; 90</a:t>
            </a:r>
          </a:p>
          <a:p>
            <a:pPr marL="625056" lvl="1">
              <a:spcBef>
                <a:spcPct val="0"/>
              </a:spcBef>
              <a:buFont typeface="Wingdings" charset="0"/>
              <a:buBlip>
                <a:blip r:embed="rId2"/>
              </a:buBlip>
              <a:defRPr/>
            </a:pPr>
            <a:r>
              <a:rPr lang="en-US" sz="1500" dirty="0">
                <a:solidFill>
                  <a:srgbClr val="000000"/>
                </a:solidFill>
              </a:rPr>
              <a:t>RR &gt; 20 or PaCO2 &lt; 32</a:t>
            </a:r>
          </a:p>
          <a:p>
            <a:pPr marL="625056" lvl="1">
              <a:spcBef>
                <a:spcPct val="0"/>
              </a:spcBef>
              <a:buFont typeface="Wingdings" charset="0"/>
              <a:buBlip>
                <a:blip r:embed="rId2"/>
              </a:buBlip>
              <a:defRPr/>
            </a:pPr>
            <a:r>
              <a:rPr lang="en-US" sz="1500" dirty="0">
                <a:solidFill>
                  <a:srgbClr val="000000"/>
                </a:solidFill>
              </a:rPr>
              <a:t>WBC &gt; 12 or &lt; 4 or Bands &gt; 10%</a:t>
            </a:r>
          </a:p>
          <a:p>
            <a:pPr marL="339306" lvl="1" indent="0">
              <a:spcBef>
                <a:spcPct val="0"/>
              </a:spcBef>
              <a:buFont typeface="Wingdings" charset="0"/>
              <a:buNone/>
              <a:defRPr/>
            </a:pPr>
            <a:endParaRPr lang="en-US" sz="1500" dirty="0">
              <a:solidFill>
                <a:srgbClr val="000000"/>
              </a:solidFill>
            </a:endParaRPr>
          </a:p>
          <a:p>
            <a:pPr>
              <a:spcBef>
                <a:spcPct val="0"/>
              </a:spcBef>
              <a:buFontTx/>
              <a:buBlip>
                <a:blip r:embed="rId2"/>
              </a:buBlip>
              <a:defRPr/>
            </a:pPr>
            <a:r>
              <a:rPr lang="en-US" sz="1700" b="1" dirty="0">
                <a:solidFill>
                  <a:srgbClr val="000000"/>
                </a:solidFill>
              </a:rPr>
              <a:t>Sepsis</a:t>
            </a:r>
          </a:p>
          <a:p>
            <a:pPr marL="625056" lvl="1">
              <a:spcBef>
                <a:spcPct val="0"/>
              </a:spcBef>
              <a:buFont typeface="Wingdings" charset="0"/>
              <a:buBlip>
                <a:blip r:embed="rId2"/>
              </a:buBlip>
              <a:defRPr/>
            </a:pPr>
            <a:r>
              <a:rPr lang="en-US" sz="1500" dirty="0">
                <a:solidFill>
                  <a:srgbClr val="000000"/>
                </a:solidFill>
              </a:rPr>
              <a:t>The systemic inflammatory response to infection.</a:t>
            </a:r>
          </a:p>
          <a:p>
            <a:pPr marL="0" indent="0">
              <a:spcBef>
                <a:spcPct val="0"/>
              </a:spcBef>
              <a:buFont typeface="Wingdings" charset="0"/>
              <a:buNone/>
              <a:defRPr/>
            </a:pPr>
            <a:endParaRPr lang="en-US" sz="1500" dirty="0">
              <a:solidFill>
                <a:srgbClr val="000000"/>
              </a:solidFill>
            </a:endParaRPr>
          </a:p>
          <a:p>
            <a:pPr>
              <a:spcBef>
                <a:spcPct val="0"/>
              </a:spcBef>
              <a:buFontTx/>
              <a:buBlip>
                <a:blip r:embed="rId2"/>
              </a:buBlip>
              <a:defRPr/>
            </a:pPr>
            <a:r>
              <a:rPr lang="en-US" sz="1700" b="1" dirty="0">
                <a:solidFill>
                  <a:srgbClr val="000000"/>
                </a:solidFill>
              </a:rPr>
              <a:t>Severe Sepsis</a:t>
            </a:r>
          </a:p>
          <a:p>
            <a:pPr marL="625056" lvl="1">
              <a:spcBef>
                <a:spcPct val="0"/>
              </a:spcBef>
              <a:buFont typeface="Wingdings" charset="0"/>
              <a:buBlip>
                <a:blip r:embed="rId2"/>
              </a:buBlip>
              <a:defRPr/>
            </a:pPr>
            <a:r>
              <a:rPr lang="en-US" sz="1500" dirty="0">
                <a:solidFill>
                  <a:srgbClr val="000000"/>
                </a:solidFill>
              </a:rPr>
              <a:t>Organ dysfunction secondary to Sepsis.</a:t>
            </a:r>
          </a:p>
          <a:p>
            <a:pPr marL="625056" lvl="1">
              <a:spcBef>
                <a:spcPct val="0"/>
              </a:spcBef>
              <a:buFont typeface="Wingdings" charset="0"/>
              <a:buBlip>
                <a:blip r:embed="rId2"/>
              </a:buBlip>
              <a:defRPr/>
            </a:pPr>
            <a:r>
              <a:rPr lang="en-US" sz="1500" dirty="0">
                <a:solidFill>
                  <a:srgbClr val="000000"/>
                </a:solidFill>
              </a:rPr>
              <a:t>e.g.  </a:t>
            </a:r>
            <a:r>
              <a:rPr lang="en-US" sz="1500" dirty="0" err="1">
                <a:solidFill>
                  <a:srgbClr val="000000"/>
                </a:solidFill>
              </a:rPr>
              <a:t>hypoperfusion</a:t>
            </a:r>
            <a:r>
              <a:rPr lang="en-US" sz="1500" dirty="0">
                <a:solidFill>
                  <a:srgbClr val="000000"/>
                </a:solidFill>
              </a:rPr>
              <a:t>, hypotension, acute lung injury, encephalopathy, acute kidney injury, coagulopathy</a:t>
            </a:r>
            <a:r>
              <a:rPr lang="en-US" sz="1500" dirty="0" smtClean="0">
                <a:solidFill>
                  <a:srgbClr val="000000"/>
                </a:solidFill>
              </a:rPr>
              <a:t>.</a:t>
            </a:r>
            <a:endParaRPr lang="en-US" sz="1500" dirty="0">
              <a:solidFill>
                <a:srgbClr val="000000"/>
              </a:solidFill>
            </a:endParaRPr>
          </a:p>
          <a:p>
            <a:pPr>
              <a:spcBef>
                <a:spcPct val="0"/>
              </a:spcBef>
              <a:buFontTx/>
              <a:buBlip>
                <a:blip r:embed="rId2"/>
              </a:buBlip>
              <a:defRPr/>
            </a:pPr>
            <a:endParaRPr lang="en-US" sz="1500" dirty="0">
              <a:solidFill>
                <a:srgbClr val="000000"/>
              </a:solidFill>
            </a:endParaRPr>
          </a:p>
          <a:p>
            <a:pPr>
              <a:spcBef>
                <a:spcPct val="0"/>
              </a:spcBef>
              <a:buFontTx/>
              <a:buBlip>
                <a:blip r:embed="rId2"/>
              </a:buBlip>
              <a:defRPr/>
            </a:pPr>
            <a:r>
              <a:rPr lang="en-US" sz="1700" b="1" dirty="0">
                <a:solidFill>
                  <a:srgbClr val="000000"/>
                </a:solidFill>
              </a:rPr>
              <a:t>Septic Shock</a:t>
            </a:r>
          </a:p>
          <a:p>
            <a:pPr marL="625056" lvl="1">
              <a:spcBef>
                <a:spcPct val="0"/>
              </a:spcBef>
              <a:buFont typeface="Wingdings" charset="0"/>
              <a:buBlip>
                <a:blip r:embed="rId2"/>
              </a:buBlip>
              <a:defRPr/>
            </a:pPr>
            <a:r>
              <a:rPr lang="en-US" sz="1500" dirty="0">
                <a:solidFill>
                  <a:srgbClr val="000000"/>
                </a:solidFill>
              </a:rPr>
              <a:t>Hypotension secondary to Sepsis that is resistant to adequate fluid administration and associated with </a:t>
            </a:r>
            <a:r>
              <a:rPr lang="en-US" sz="1500" dirty="0" err="1">
                <a:solidFill>
                  <a:srgbClr val="000000"/>
                </a:solidFill>
              </a:rPr>
              <a:t>hypoperfusion</a:t>
            </a:r>
            <a:r>
              <a:rPr lang="en-US" sz="1500" dirty="0">
                <a:solidFill>
                  <a:srgbClr val="000000"/>
                </a:solidFill>
              </a:rPr>
              <a:t>.</a:t>
            </a:r>
          </a:p>
        </p:txBody>
      </p:sp>
      <p:sp>
        <p:nvSpPr>
          <p:cNvPr id="9220" name="Rectangle 3"/>
          <p:cNvSpPr>
            <a:spLocks/>
          </p:cNvSpPr>
          <p:nvPr/>
        </p:nvSpPr>
        <p:spPr bwMode="auto">
          <a:xfrm>
            <a:off x="1169988" y="6296025"/>
            <a:ext cx="6804025" cy="446088"/>
          </a:xfrm>
          <a:prstGeom prst="rect">
            <a:avLst/>
          </a:prstGeom>
          <a:noFill/>
          <a:ln w="12700">
            <a:noFill/>
            <a:miter lim="800000"/>
            <a:headEnd/>
            <a:tailEnd/>
          </a:ln>
        </p:spPr>
        <p:txBody>
          <a:bodyPr lIns="0" tIns="0" rIns="0" bIns="0" anchor="ctr"/>
          <a:lstStyle/>
          <a:p>
            <a:pPr marL="177800" indent="-177800">
              <a:tabLst>
                <a:tab pos="249238" algn="l"/>
                <a:tab pos="498475" algn="l"/>
                <a:tab pos="749300" algn="l"/>
                <a:tab pos="998538" algn="l"/>
                <a:tab pos="1249363" algn="l"/>
                <a:tab pos="1498600" algn="l"/>
                <a:tab pos="1749425" algn="l"/>
                <a:tab pos="1998663" algn="l"/>
                <a:tab pos="2249488" algn="l"/>
                <a:tab pos="2498725" algn="l"/>
                <a:tab pos="2749550" algn="l"/>
                <a:tab pos="2998788" algn="l"/>
              </a:tabLst>
            </a:pPr>
            <a:r>
              <a:rPr lang="en-US" sz="800">
                <a:latin typeface="Helvetica" pitchFamily="-84" charset="0"/>
                <a:sym typeface="Helvetica" pitchFamily="-84" charset="0"/>
              </a:rPr>
              <a:t>Bone, R., Balk, R., Cerra, F., Dellinger, R., Fein, A., Knaus, W., Schein, R., et al. (1992). Definitions for sepsis and organ failure and guidelines for the use of innovative therapies in sepsis. The ACCP/SCCM Consensus Conference Committee. American College of Chest Physicians/Society of Critical Care Medicine. </a:t>
            </a:r>
            <a:r>
              <a:rPr lang="en-US" sz="800" i="1">
                <a:latin typeface="Helvetica" pitchFamily="-84" charset="0"/>
                <a:sym typeface="Helvetica" pitchFamily="-84" charset="0"/>
              </a:rPr>
              <a:t>Chest</a:t>
            </a:r>
            <a:r>
              <a:rPr lang="en-US" sz="800">
                <a:latin typeface="Helvetica" pitchFamily="-84" charset="0"/>
                <a:sym typeface="Helvetica" pitchFamily="-84" charset="0"/>
              </a:rPr>
              <a:t>, </a:t>
            </a:r>
            <a:r>
              <a:rPr lang="en-US" sz="800" i="1">
                <a:latin typeface="Helvetica" pitchFamily="-84" charset="0"/>
                <a:sym typeface="Helvetica" pitchFamily="-84" charset="0"/>
              </a:rPr>
              <a:t>101</a:t>
            </a:r>
            <a:r>
              <a:rPr lang="en-US" sz="800">
                <a:latin typeface="Helvetica" pitchFamily="-84" charset="0"/>
                <a:sym typeface="Helvetica" pitchFamily="-84" charset="0"/>
              </a:rPr>
              <a:t>(6), 1644–1655.</a:t>
            </a:r>
          </a:p>
        </p:txBody>
      </p:sp>
      <p:sp>
        <p:nvSpPr>
          <p:cNvPr id="9221" name="Rectangle 4"/>
          <p:cNvSpPr>
            <a:spLocks/>
          </p:cNvSpPr>
          <p:nvPr/>
        </p:nvSpPr>
        <p:spPr bwMode="auto">
          <a:xfrm>
            <a:off x="4876800" y="1981200"/>
            <a:ext cx="3429000" cy="430887"/>
          </a:xfrm>
          <a:prstGeom prst="rect">
            <a:avLst/>
          </a:prstGeom>
          <a:noFill/>
          <a:ln w="12700">
            <a:noFill/>
            <a:miter lim="800000"/>
            <a:headEnd/>
            <a:tailEnd/>
          </a:ln>
        </p:spPr>
        <p:txBody>
          <a:bodyPr wrap="square" lIns="0" tIns="0" rIns="0" bIns="0" anchor="ctr">
            <a:spAutoFit/>
          </a:bodyPr>
          <a:lstStyle/>
          <a:p>
            <a:r>
              <a:rPr lang="en-US" sz="1400" dirty="0"/>
              <a:t>TWO out of four criteria</a:t>
            </a:r>
          </a:p>
          <a:p>
            <a:r>
              <a:rPr lang="en-US" sz="1400" dirty="0"/>
              <a:t>acute change from baseline</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12775" y="228600"/>
            <a:ext cx="8153400" cy="990600"/>
          </a:xfrm>
        </p:spPr>
        <p:txBody>
          <a:bodyPr/>
          <a:lstStyle/>
          <a:p>
            <a:endParaRPr lang="en-US" smtClean="0"/>
          </a:p>
        </p:txBody>
      </p:sp>
      <p:sp>
        <p:nvSpPr>
          <p:cNvPr id="23555" name="Content Placeholder 2"/>
          <p:cNvSpPr>
            <a:spLocks noGrp="1"/>
          </p:cNvSpPr>
          <p:nvPr>
            <p:ph sz="quarter" idx="1"/>
          </p:nvPr>
        </p:nvSpPr>
        <p:spPr>
          <a:xfrm>
            <a:off x="457200" y="1600200"/>
            <a:ext cx="8308975" cy="4495800"/>
          </a:xfrm>
        </p:spPr>
        <p:txBody>
          <a:bodyPr/>
          <a:lstStyle/>
          <a:p>
            <a:pPr>
              <a:lnSpc>
                <a:spcPct val="150000"/>
              </a:lnSpc>
            </a:pPr>
            <a:r>
              <a:rPr lang="hr-HR" sz="2400" b="1" i="1" smtClean="0">
                <a:latin typeface="Times New Roman" pitchFamily="18" charset="0"/>
                <a:cs typeface="Times New Roman" pitchFamily="18" charset="0"/>
              </a:rPr>
              <a:t>JAMA</a:t>
            </a:r>
            <a:r>
              <a:rPr lang="hr-HR" sz="2400" b="1" smtClean="0">
                <a:latin typeface="Times New Roman" pitchFamily="18" charset="0"/>
                <a:cs typeface="Times New Roman" pitchFamily="18" charset="0"/>
              </a:rPr>
              <a:t>.2016;315(8):801-810.</a:t>
            </a:r>
            <a:r>
              <a:rPr lang="en-US" sz="2400" b="1" smtClean="0">
                <a:latin typeface="Times New Roman" pitchFamily="18" charset="0"/>
                <a:cs typeface="Times New Roman" pitchFamily="18" charset="0"/>
              </a:rPr>
              <a:t> doi:10.1001/jama.2016.0287</a:t>
            </a:r>
          </a:p>
          <a:p>
            <a:pPr algn="just">
              <a:lnSpc>
                <a:spcPct val="150000"/>
              </a:lnSpc>
            </a:pPr>
            <a:r>
              <a:rPr lang="en-US" sz="2400" b="1" smtClean="0">
                <a:latin typeface="Times New Roman" pitchFamily="18" charset="0"/>
                <a:cs typeface="Times New Roman" pitchFamily="18" charset="0"/>
              </a:rPr>
              <a:t>Task Force made up of 19 Intensivists convened to update Sepsis Definitions, understanding there’s no validated diagnostic test (Gold Standard)</a:t>
            </a:r>
          </a:p>
          <a:p>
            <a:pPr algn="just">
              <a:lnSpc>
                <a:spcPct val="150000"/>
              </a:lnSpc>
            </a:pPr>
            <a:r>
              <a:rPr lang="en-US" sz="2400" b="1" smtClean="0">
                <a:latin typeface="Times New Roman" pitchFamily="18" charset="0"/>
                <a:cs typeface="Times New Roman" pitchFamily="18" charset="0"/>
              </a:rPr>
              <a:t>“The current use of </a:t>
            </a:r>
            <a:r>
              <a:rPr lang="en-US" sz="2400" b="1" smtClean="0">
                <a:solidFill>
                  <a:srgbClr val="C00000"/>
                </a:solidFill>
                <a:latin typeface="Times New Roman" pitchFamily="18" charset="0"/>
                <a:cs typeface="Times New Roman" pitchFamily="18" charset="0"/>
              </a:rPr>
              <a:t>2 or more SIRS criteria to identify sepsis</a:t>
            </a:r>
            <a:r>
              <a:rPr lang="en-US" sz="2400" b="1" smtClean="0">
                <a:solidFill>
                  <a:srgbClr val="FF0000"/>
                </a:solidFill>
                <a:latin typeface="Times New Roman" pitchFamily="18" charset="0"/>
                <a:cs typeface="Times New Roman" pitchFamily="18" charset="0"/>
              </a:rPr>
              <a:t> </a:t>
            </a:r>
            <a:r>
              <a:rPr lang="en-US" sz="2400" b="1" smtClean="0">
                <a:latin typeface="Times New Roman" pitchFamily="18" charset="0"/>
                <a:cs typeface="Times New Roman" pitchFamily="18" charset="0"/>
              </a:rPr>
              <a:t>was unanimously considered by the task force to be </a:t>
            </a:r>
            <a:r>
              <a:rPr lang="en-US" sz="2400" b="1" smtClean="0">
                <a:solidFill>
                  <a:srgbClr val="C00000"/>
                </a:solidFill>
                <a:latin typeface="Times New Roman" pitchFamily="18" charset="0"/>
                <a:cs typeface="Times New Roman" pitchFamily="18" charset="0"/>
              </a:rPr>
              <a:t>unhelpful</a:t>
            </a:r>
            <a:r>
              <a:rPr lang="en-US" sz="2400" b="1" smtClean="0">
                <a:latin typeface="Times New Roman" pitchFamily="18" charset="0"/>
                <a:cs typeface="Times New Roman" pitchFamily="18" charset="0"/>
              </a:rPr>
              <a:t>.”</a:t>
            </a:r>
          </a:p>
          <a:p>
            <a:endParaRPr lang="en-US" sz="2400" smtClean="0"/>
          </a:p>
          <a:p>
            <a:endParaRPr lang="en-US" sz="2400" smtClean="0"/>
          </a:p>
        </p:txBody>
      </p:sp>
      <p:pic>
        <p:nvPicPr>
          <p:cNvPr id="23557" name="Content Placeholder 3"/>
          <p:cNvPicPr>
            <a:picLocks noGrp="1" noChangeAspect="1"/>
          </p:cNvPicPr>
          <p:nvPr>
            <p:ph idx="1"/>
          </p:nvPr>
        </p:nvPicPr>
        <p:blipFill>
          <a:blip r:embed="rId2"/>
          <a:srcRect t="-2"/>
          <a:stretch>
            <a:fillRect/>
          </a:stretch>
        </p:blipFill>
        <p:spPr>
          <a:xfrm>
            <a:off x="1676400" y="152400"/>
            <a:ext cx="7162800" cy="109696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399" cy="685800"/>
          </a:xfrm>
        </p:spPr>
        <p:txBody>
          <a:bodyPr>
            <a:normAutofit fontScale="90000"/>
          </a:bodyPr>
          <a:lstStyle/>
          <a:p>
            <a:r>
              <a:rPr lang="en-US" sz="4400" b="1" dirty="0">
                <a:solidFill>
                  <a:schemeClr val="tx1">
                    <a:lumMod val="75000"/>
                    <a:lumOff val="25000"/>
                  </a:schemeClr>
                </a:solidFill>
              </a:rPr>
              <a:t>Know the Signs &amp; Symptoms</a:t>
            </a:r>
          </a:p>
        </p:txBody>
      </p:sp>
      <p:pic>
        <p:nvPicPr>
          <p:cNvPr id="4" name="Content Placeholder 3"/>
          <p:cNvPicPr>
            <a:picLocks noGrp="1" noChangeAspect="1"/>
          </p:cNvPicPr>
          <p:nvPr>
            <p:ph idx="1"/>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xmlns="" val="1644844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599" cy="762000"/>
          </a:xfrm>
        </p:spPr>
        <p:txBody>
          <a:bodyPr>
            <a:normAutofit/>
          </a:bodyPr>
          <a:lstStyle/>
          <a:p>
            <a:r>
              <a:rPr lang="en-US" sz="4400" b="1" dirty="0">
                <a:solidFill>
                  <a:schemeClr val="tx1">
                    <a:lumMod val="75000"/>
                    <a:lumOff val="25000"/>
                  </a:schemeClr>
                </a:solidFill>
              </a:rPr>
              <a:t>Know the Signs &amp; Symptoms</a:t>
            </a:r>
          </a:p>
        </p:txBody>
      </p:sp>
      <p:pic>
        <p:nvPicPr>
          <p:cNvPr id="6" name="Picture 5"/>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xmlns="" val="21594536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276600" y="228600"/>
            <a:ext cx="5489575" cy="990600"/>
          </a:xfrm>
        </p:spPr>
        <p:txBody>
          <a:bodyPr/>
          <a:lstStyle/>
          <a:p>
            <a:r>
              <a:rPr lang="en-US" sz="3600" b="1" dirty="0" smtClean="0">
                <a:solidFill>
                  <a:srgbClr val="C00000"/>
                </a:solidFill>
                <a:latin typeface="Times New Roman" pitchFamily="18" charset="0"/>
                <a:cs typeface="Times New Roman" pitchFamily="18" charset="0"/>
              </a:rPr>
              <a:t>New definition…</a:t>
            </a:r>
          </a:p>
        </p:txBody>
      </p:sp>
      <p:sp>
        <p:nvSpPr>
          <p:cNvPr id="26627" name="Content Placeholder 2"/>
          <p:cNvSpPr>
            <a:spLocks noGrp="1"/>
          </p:cNvSpPr>
          <p:nvPr>
            <p:ph sz="quarter" idx="1"/>
          </p:nvPr>
        </p:nvSpPr>
        <p:spPr>
          <a:xfrm>
            <a:off x="304800" y="1600200"/>
            <a:ext cx="8461375" cy="4495800"/>
          </a:xfrm>
        </p:spPr>
        <p:txBody>
          <a:bodyPr/>
          <a:lstStyle/>
          <a:p>
            <a:pPr algn="just">
              <a:lnSpc>
                <a:spcPct val="150000"/>
              </a:lnSpc>
            </a:pPr>
            <a:r>
              <a:rPr lang="en-US" sz="2600" b="1" smtClean="0">
                <a:latin typeface="Times New Roman" pitchFamily="18" charset="0"/>
                <a:cs typeface="Times New Roman" pitchFamily="18" charset="0"/>
              </a:rPr>
              <a:t>Sepsis (with organ dysfunction) – now defined as life-threatening organ dysfunction caused by a dysregulated host response to infection. </a:t>
            </a:r>
            <a:r>
              <a:rPr lang="en-US" sz="2600" b="1" i="1" smtClean="0">
                <a:solidFill>
                  <a:srgbClr val="C00000"/>
                </a:solidFill>
                <a:latin typeface="Times New Roman" pitchFamily="18" charset="0"/>
                <a:cs typeface="Times New Roman" pitchFamily="18" charset="0"/>
              </a:rPr>
              <a:t>This is a clinical diagnosis.</a:t>
            </a:r>
            <a:r>
              <a:rPr lang="en-US" sz="2600" b="1" smtClean="0">
                <a:solidFill>
                  <a:srgbClr val="C00000"/>
                </a:solidFill>
                <a:latin typeface="Times New Roman" pitchFamily="18" charset="0"/>
                <a:cs typeface="Times New Roman" pitchFamily="18" charset="0"/>
              </a:rPr>
              <a:t>  </a:t>
            </a:r>
          </a:p>
          <a:p>
            <a:pPr algn="just">
              <a:lnSpc>
                <a:spcPct val="150000"/>
              </a:lnSpc>
              <a:buFont typeface="Wingdings" pitchFamily="2" charset="2"/>
              <a:buChar char="v"/>
            </a:pPr>
            <a:r>
              <a:rPr lang="en-US" sz="2600" b="1" smtClean="0">
                <a:latin typeface="Times New Roman" pitchFamily="18" charset="0"/>
                <a:cs typeface="Times New Roman" pitchFamily="18" charset="0"/>
              </a:rPr>
              <a:t>    Note that “Severe sepsis” (previously used for sepsis with organ dysfunction) is no longer recognized since it would be redundant. </a:t>
            </a:r>
          </a:p>
          <a:p>
            <a:endParaRPr lang="en-US" smtClean="0"/>
          </a:p>
          <a:p>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12775" y="228600"/>
            <a:ext cx="8153400" cy="990600"/>
          </a:xfrm>
        </p:spPr>
        <p:txBody>
          <a:bodyPr/>
          <a:lstStyle/>
          <a:p>
            <a:endParaRPr lang="en-US" smtClean="0"/>
          </a:p>
        </p:txBody>
      </p:sp>
      <p:sp>
        <p:nvSpPr>
          <p:cNvPr id="27651" name="Content Placeholder 2"/>
          <p:cNvSpPr>
            <a:spLocks noGrp="1"/>
          </p:cNvSpPr>
          <p:nvPr>
            <p:ph sz="quarter" idx="1"/>
          </p:nvPr>
        </p:nvSpPr>
        <p:spPr>
          <a:xfrm>
            <a:off x="381000" y="1371600"/>
            <a:ext cx="8229600" cy="4495800"/>
          </a:xfrm>
        </p:spPr>
        <p:txBody>
          <a:bodyPr/>
          <a:lstStyle/>
          <a:p>
            <a:pPr algn="just">
              <a:lnSpc>
                <a:spcPct val="150000"/>
              </a:lnSpc>
            </a:pPr>
            <a:r>
              <a:rPr lang="en-US" sz="2600" b="1" smtClean="0">
                <a:solidFill>
                  <a:srgbClr val="C00000"/>
                </a:solidFill>
                <a:latin typeface="Times New Roman" pitchFamily="18" charset="0"/>
                <a:cs typeface="Times New Roman" pitchFamily="18" charset="0"/>
              </a:rPr>
              <a:t>Septic Shock </a:t>
            </a:r>
            <a:r>
              <a:rPr lang="en-US" sz="2600" b="1" smtClean="0">
                <a:latin typeface="Times New Roman" pitchFamily="18" charset="0"/>
                <a:cs typeface="Times New Roman" pitchFamily="18" charset="0"/>
              </a:rPr>
              <a:t>– a subset of Sepsis with circulatory and cellular/metabolic dysfunction associated with a higher risk of mortality. </a:t>
            </a:r>
            <a:r>
              <a:rPr lang="en-US" sz="2600" b="1" i="1" smtClean="0">
                <a:latin typeface="Times New Roman" pitchFamily="18" charset="0"/>
                <a:cs typeface="Times New Roman" pitchFamily="18" charset="0"/>
              </a:rPr>
              <a:t>This is a clinical diagnosis.</a:t>
            </a:r>
          </a:p>
          <a:p>
            <a:pPr algn="just">
              <a:lnSpc>
                <a:spcPct val="150000"/>
              </a:lnSpc>
            </a:pPr>
            <a:r>
              <a:rPr lang="en-US" sz="2600" b="1" smtClean="0">
                <a:latin typeface="Times New Roman" pitchFamily="18" charset="0"/>
                <a:cs typeface="Times New Roman" pitchFamily="18" charset="0"/>
              </a:rPr>
              <a:t>Sepsis (with organ dysfunction) and Septic Shock are medical emergencies and it is recommended that treatment and resuscitation begin immediately.</a:t>
            </a:r>
          </a:p>
          <a:p>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4"/>
          </p:nvPr>
        </p:nvSpPr>
        <p:spPr/>
        <p:txBody>
          <a:bodyPr/>
          <a:lstStyle/>
          <a:p>
            <a:endParaRPr lang="en-US"/>
          </a:p>
        </p:txBody>
      </p:sp>
      <p:pic>
        <p:nvPicPr>
          <p:cNvPr id="7170" name="Picture 2" descr="C:\Users\user\Downloads\20181129_012236.jpg"/>
          <p:cNvPicPr>
            <a:picLocks noChangeAspect="1" noChangeArrowheads="1"/>
          </p:cNvPicPr>
          <p:nvPr/>
        </p:nvPicPr>
        <p:blipFill>
          <a:blip r:embed="rId2" cstate="print"/>
          <a:srcRect/>
          <a:stretch>
            <a:fillRect/>
          </a:stretch>
        </p:blipFill>
        <p:spPr bwMode="auto">
          <a:xfrm rot="10800000">
            <a:off x="0" y="0"/>
            <a:ext cx="9144000" cy="693659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4"/>
          </p:nvPr>
        </p:nvSpPr>
        <p:spPr/>
        <p:txBody>
          <a:bodyPr/>
          <a:lstStyle/>
          <a:p>
            <a:endParaRPr lang="en-US"/>
          </a:p>
        </p:txBody>
      </p:sp>
      <p:pic>
        <p:nvPicPr>
          <p:cNvPr id="8194" name="Picture 2" descr="C:\Users\user\Downloads\20181129_012328.jpg"/>
          <p:cNvPicPr>
            <a:picLocks noChangeAspect="1" noChangeArrowheads="1"/>
          </p:cNvPicPr>
          <p:nvPr/>
        </p:nvPicPr>
        <p:blipFill>
          <a:blip r:embed="rId2" cstate="print"/>
          <a:srcRect/>
          <a:stretch>
            <a:fillRect/>
          </a:stretch>
        </p:blipFill>
        <p:spPr bwMode="auto">
          <a:xfrm rot="10800000">
            <a:off x="0" y="0"/>
            <a:ext cx="9144000" cy="6858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4"/>
          </p:nvPr>
        </p:nvSpPr>
        <p:spPr/>
        <p:txBody>
          <a:bodyPr/>
          <a:lstStyle/>
          <a:p>
            <a:endParaRPr lang="en-US"/>
          </a:p>
        </p:txBody>
      </p:sp>
      <p:pic>
        <p:nvPicPr>
          <p:cNvPr id="37890" name="Picture 2" descr="C:\Users\user\Downloads\20181129_004453.jpg"/>
          <p:cNvPicPr>
            <a:picLocks noChangeAspect="1" noChangeArrowheads="1"/>
          </p:cNvPicPr>
          <p:nvPr/>
        </p:nvPicPr>
        <p:blipFill>
          <a:blip r:embed="rId2" cstate="print"/>
          <a:srcRect/>
          <a:stretch>
            <a:fillRect/>
          </a:stretch>
        </p:blipFill>
        <p:spPr bwMode="auto">
          <a:xfrm rot="10800000">
            <a:off x="152398" y="0"/>
            <a:ext cx="8991601"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Sepsis and Management of Septic Shock</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Definition</a:t>
            </a:r>
          </a:p>
          <a:p>
            <a:r>
              <a:rPr lang="en-US" dirty="0" smtClean="0"/>
              <a:t>Pathology</a:t>
            </a:r>
          </a:p>
          <a:p>
            <a:r>
              <a:rPr lang="en-US" dirty="0" smtClean="0"/>
              <a:t>Clinical Features</a:t>
            </a:r>
          </a:p>
          <a:p>
            <a:r>
              <a:rPr lang="en-US" dirty="0" smtClean="0"/>
              <a:t>Classification</a:t>
            </a:r>
          </a:p>
          <a:p>
            <a:r>
              <a:rPr lang="en-US" dirty="0" smtClean="0"/>
              <a:t>Investigations</a:t>
            </a:r>
          </a:p>
          <a:p>
            <a:r>
              <a:rPr lang="en-US" dirty="0" smtClean="0"/>
              <a:t>Management</a:t>
            </a:r>
          </a:p>
          <a:p>
            <a:r>
              <a:rPr lang="en-US" dirty="0" smtClean="0"/>
              <a:t>Prevention</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7176C-257F-41B0-8194-BD36E875EBDB}"/>
              </a:ext>
            </a:extLst>
          </p:cNvPr>
          <p:cNvSpPr>
            <a:spLocks noGrp="1"/>
          </p:cNvSpPr>
          <p:nvPr>
            <p:ph type="title"/>
          </p:nvPr>
        </p:nvSpPr>
        <p:spPr/>
        <p:txBody>
          <a:bodyPr>
            <a:normAutofit/>
          </a:bodyPr>
          <a:lstStyle/>
          <a:p>
            <a:pPr algn="ctr"/>
            <a:r>
              <a:rPr lang="en-US" sz="2800" dirty="0">
                <a:solidFill>
                  <a:srgbClr val="B60225"/>
                </a:solidFill>
              </a:rPr>
              <a:t>Sepsis ECONOMICS</a:t>
            </a:r>
            <a:endParaRPr lang="en-US" sz="2800" dirty="0"/>
          </a:p>
        </p:txBody>
      </p:sp>
      <p:sp>
        <p:nvSpPr>
          <p:cNvPr id="3" name="Text Placeholder 2">
            <a:extLst>
              <a:ext uri="{FF2B5EF4-FFF2-40B4-BE49-F238E27FC236}">
                <a16:creationId xmlns:a16="http://schemas.microsoft.com/office/drawing/2014/main" xmlns="" id="{F107699A-6E91-49DA-B292-7FFCA6D6FD1A}"/>
              </a:ext>
            </a:extLst>
          </p:cNvPr>
          <p:cNvSpPr>
            <a:spLocks noGrp="1"/>
          </p:cNvSpPr>
          <p:nvPr>
            <p:ph type="body" sz="quarter" idx="11"/>
          </p:nvPr>
        </p:nvSpPr>
        <p:spPr/>
        <p:txBody>
          <a:bodyPr/>
          <a:lstStyle/>
          <a:p>
            <a:pPr algn="ctr"/>
            <a:r>
              <a:rPr lang="en-US" sz="4400" b="1" dirty="0">
                <a:solidFill>
                  <a:srgbClr val="B60225"/>
                </a:solidFill>
              </a:rPr>
              <a:t>Severe Sepsis </a:t>
            </a:r>
            <a:r>
              <a:rPr lang="en-US" sz="4400" dirty="0"/>
              <a:t>and </a:t>
            </a:r>
            <a:r>
              <a:rPr lang="en-US" sz="4400" b="1" dirty="0">
                <a:solidFill>
                  <a:srgbClr val="B60225"/>
                </a:solidFill>
              </a:rPr>
              <a:t>Septic Shock </a:t>
            </a:r>
            <a:r>
              <a:rPr lang="en-US" sz="4400" dirty="0"/>
              <a:t>are subsets of sepsis conditions with at least one organ dysfunction, which  accounts for 25-50% of            in-hospital mortality…</a:t>
            </a:r>
          </a:p>
        </p:txBody>
      </p:sp>
      <p:sp>
        <p:nvSpPr>
          <p:cNvPr id="4" name="Text Placeholder 3">
            <a:extLst>
              <a:ext uri="{FF2B5EF4-FFF2-40B4-BE49-F238E27FC236}">
                <a16:creationId xmlns:a16="http://schemas.microsoft.com/office/drawing/2014/main" xmlns="" id="{9A71C6B9-0A4A-40EC-B74A-DA25A74DC57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xmlns="" val="11625312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2775" y="228600"/>
            <a:ext cx="8153400" cy="990600"/>
          </a:xfrm>
        </p:spPr>
        <p:txBody>
          <a:bodyPr/>
          <a:lstStyle/>
          <a:p>
            <a:pPr algn="ctr"/>
            <a:r>
              <a:rPr lang="en-US" sz="3600" b="1" smtClean="0">
                <a:solidFill>
                  <a:srgbClr val="C00000"/>
                </a:solidFill>
                <a:latin typeface="Times New Roman" pitchFamily="18" charset="0"/>
                <a:cs typeface="Times New Roman" pitchFamily="18" charset="0"/>
              </a:rPr>
              <a:t>Timeline of the SSC Guidelines</a:t>
            </a:r>
          </a:p>
        </p:txBody>
      </p:sp>
      <p:sp>
        <p:nvSpPr>
          <p:cNvPr id="44035" name="Content Placeholder 2"/>
          <p:cNvSpPr>
            <a:spLocks noGrp="1"/>
          </p:cNvSpPr>
          <p:nvPr>
            <p:ph sz="quarter" idx="1"/>
          </p:nvPr>
        </p:nvSpPr>
        <p:spPr>
          <a:xfrm>
            <a:off x="685800" y="1371600"/>
            <a:ext cx="8153400" cy="4495800"/>
          </a:xfrm>
        </p:spPr>
        <p:txBody>
          <a:bodyPr/>
          <a:lstStyle/>
          <a:p>
            <a:pPr>
              <a:lnSpc>
                <a:spcPct val="150000"/>
              </a:lnSpc>
            </a:pPr>
            <a:r>
              <a:rPr lang="en-US" sz="2600" b="1" smtClean="0">
                <a:latin typeface="Times New Roman" pitchFamily="18" charset="0"/>
                <a:cs typeface="Times New Roman" pitchFamily="18" charset="0"/>
              </a:rPr>
              <a:t>First edition in 2004</a:t>
            </a:r>
          </a:p>
          <a:p>
            <a:pPr>
              <a:lnSpc>
                <a:spcPct val="150000"/>
              </a:lnSpc>
            </a:pPr>
            <a:r>
              <a:rPr lang="en-US" sz="2600" b="1" smtClean="0">
                <a:latin typeface="Times New Roman" pitchFamily="18" charset="0"/>
                <a:cs typeface="Times New Roman" pitchFamily="18" charset="0"/>
              </a:rPr>
              <a:t>Previous Revisions in 2008 and 2012</a:t>
            </a:r>
          </a:p>
          <a:p>
            <a:pPr>
              <a:lnSpc>
                <a:spcPct val="150000"/>
              </a:lnSpc>
            </a:pPr>
            <a:r>
              <a:rPr lang="en-US" sz="2600" b="1" smtClean="0">
                <a:latin typeface="Times New Roman" pitchFamily="18" charset="0"/>
                <a:cs typeface="Times New Roman" pitchFamily="18" charset="0"/>
              </a:rPr>
              <a:t>Current revision started in 2014 and completed in 2016 which was Jointly sponsored by ESICM and SCCM</a:t>
            </a:r>
          </a:p>
          <a:p>
            <a:endParaRPr lang="en-US" smtClean="0"/>
          </a:p>
        </p:txBody>
      </p:sp>
      <p:pic>
        <p:nvPicPr>
          <p:cNvPr id="44037" name="Picture 2" descr="C:\Documents and Settings\pc\Desktop\index.png"/>
          <p:cNvPicPr>
            <a:picLocks noChangeAspect="1" noChangeArrowheads="1"/>
          </p:cNvPicPr>
          <p:nvPr/>
        </p:nvPicPr>
        <p:blipFill>
          <a:blip r:embed="rId2"/>
          <a:srcRect/>
          <a:stretch>
            <a:fillRect/>
          </a:stretch>
        </p:blipFill>
        <p:spPr bwMode="auto">
          <a:xfrm>
            <a:off x="5257800" y="4876800"/>
            <a:ext cx="3419475" cy="1447800"/>
          </a:xfrm>
          <a:prstGeom prst="rect">
            <a:avLst/>
          </a:prstGeom>
          <a:noFill/>
          <a:ln w="9525">
            <a:noFill/>
            <a:miter lim="800000"/>
            <a:headEnd/>
            <a:tailEnd/>
          </a:ln>
        </p:spPr>
      </p:pic>
      <p:pic>
        <p:nvPicPr>
          <p:cNvPr id="44038" name="Picture 2" descr="C:\Documents and Settings\pc\Desktop\logo_ESICM_hor.jpg"/>
          <p:cNvPicPr>
            <a:picLocks noChangeAspect="1" noChangeArrowheads="1"/>
          </p:cNvPicPr>
          <p:nvPr/>
        </p:nvPicPr>
        <p:blipFill>
          <a:blip r:embed="rId3"/>
          <a:srcRect/>
          <a:stretch>
            <a:fillRect/>
          </a:stretch>
        </p:blipFill>
        <p:spPr bwMode="auto">
          <a:xfrm>
            <a:off x="304800" y="5029200"/>
            <a:ext cx="34290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12775" y="228600"/>
            <a:ext cx="8153400" cy="990600"/>
          </a:xfrm>
        </p:spPr>
        <p:txBody>
          <a:bodyPr/>
          <a:lstStyle/>
          <a:p>
            <a:pPr algn="ctr"/>
            <a:r>
              <a:rPr lang="en-US" sz="3600" b="1" smtClean="0">
                <a:solidFill>
                  <a:srgbClr val="C00000"/>
                </a:solidFill>
                <a:latin typeface="Times New Roman" pitchFamily="18" charset="0"/>
                <a:cs typeface="Times New Roman" pitchFamily="18" charset="0"/>
              </a:rPr>
              <a:t>Recommendations of SSC 2016</a:t>
            </a:r>
          </a:p>
        </p:txBody>
      </p:sp>
      <p:sp>
        <p:nvSpPr>
          <p:cNvPr id="45059" name="Content Placeholder 2"/>
          <p:cNvSpPr>
            <a:spLocks noGrp="1"/>
          </p:cNvSpPr>
          <p:nvPr>
            <p:ph sz="quarter" idx="1"/>
          </p:nvPr>
        </p:nvSpPr>
        <p:spPr>
          <a:xfrm>
            <a:off x="228601" y="1295400"/>
            <a:ext cx="8915400" cy="5562600"/>
          </a:xfrm>
        </p:spPr>
        <p:txBody>
          <a:bodyPr>
            <a:normAutofit/>
          </a:bodyPr>
          <a:lstStyle/>
          <a:p>
            <a:pPr>
              <a:lnSpc>
                <a:spcPct val="150000"/>
              </a:lnSpc>
            </a:pPr>
            <a:r>
              <a:rPr lang="en-US" sz="2800" b="1" dirty="0" smtClean="0">
                <a:latin typeface="Times New Roman" pitchFamily="18" charset="0"/>
                <a:cs typeface="Times New Roman" pitchFamily="18" charset="0"/>
              </a:rPr>
              <a:t>93 Recommendations </a:t>
            </a:r>
          </a:p>
          <a:p>
            <a:pPr lvl="1">
              <a:lnSpc>
                <a:spcPct val="150000"/>
              </a:lnSpc>
            </a:pPr>
            <a:r>
              <a:rPr lang="en-US" sz="2800" b="1" dirty="0" smtClean="0">
                <a:latin typeface="Times New Roman" pitchFamily="18" charset="0"/>
                <a:cs typeface="Times New Roman" pitchFamily="18" charset="0"/>
              </a:rPr>
              <a:t>32 Strong recommendations: </a:t>
            </a:r>
            <a:r>
              <a:rPr lang="en-US" sz="2800" b="1" i="1" dirty="0" smtClean="0">
                <a:latin typeface="Times New Roman" pitchFamily="18" charset="0"/>
                <a:cs typeface="Times New Roman" pitchFamily="18" charset="0"/>
              </a:rPr>
              <a:t>“We recommend”</a:t>
            </a:r>
            <a:endParaRPr lang="en-US" sz="2800" b="1" dirty="0" smtClean="0">
              <a:latin typeface="Times New Roman" pitchFamily="18" charset="0"/>
              <a:cs typeface="Times New Roman" pitchFamily="18" charset="0"/>
            </a:endParaRPr>
          </a:p>
          <a:p>
            <a:pPr lvl="1">
              <a:lnSpc>
                <a:spcPct val="150000"/>
              </a:lnSpc>
            </a:pPr>
            <a:r>
              <a:rPr lang="en-US" sz="2800" b="1" dirty="0" smtClean="0">
                <a:latin typeface="Times New Roman" pitchFamily="18" charset="0"/>
                <a:cs typeface="Times New Roman" pitchFamily="18" charset="0"/>
              </a:rPr>
              <a:t>39 Weak recommendations: </a:t>
            </a:r>
            <a:r>
              <a:rPr lang="en-US" sz="2800" b="1" i="1" dirty="0" smtClean="0">
                <a:latin typeface="Times New Roman" pitchFamily="18" charset="0"/>
                <a:cs typeface="Times New Roman" pitchFamily="18" charset="0"/>
              </a:rPr>
              <a:t>“We suggest”</a:t>
            </a:r>
            <a:endParaRPr lang="en-US" sz="2800" b="1" dirty="0" smtClean="0">
              <a:latin typeface="Times New Roman" pitchFamily="18" charset="0"/>
              <a:cs typeface="Times New Roman" pitchFamily="18" charset="0"/>
            </a:endParaRPr>
          </a:p>
          <a:p>
            <a:pPr lvl="1">
              <a:lnSpc>
                <a:spcPct val="150000"/>
              </a:lnSpc>
            </a:pPr>
            <a:r>
              <a:rPr lang="en-US" sz="2800" b="1" dirty="0" smtClean="0">
                <a:latin typeface="Times New Roman" pitchFamily="18" charset="0"/>
                <a:cs typeface="Times New Roman" pitchFamily="18" charset="0"/>
              </a:rPr>
              <a:t>18 Best Practice Statements (BPS)</a:t>
            </a:r>
          </a:p>
          <a:p>
            <a:pPr>
              <a:lnSpc>
                <a:spcPct val="150000"/>
              </a:lnSpc>
            </a:pPr>
            <a:r>
              <a:rPr lang="en-US" sz="2800" b="1" dirty="0" smtClean="0">
                <a:solidFill>
                  <a:srgbClr val="C00000"/>
                </a:solidFill>
                <a:latin typeface="Times New Roman" pitchFamily="18" charset="0"/>
                <a:cs typeface="Times New Roman" pitchFamily="18" charset="0"/>
              </a:rPr>
              <a:t>The recommendations are intended to provide guidance for the clinician caring for adult patients with Sepsis or septic shock</a:t>
            </a:r>
            <a:r>
              <a:rPr lang="en-US" sz="2800" b="1" dirty="0" smtClean="0">
                <a:latin typeface="Times New Roman" pitchFamily="18" charset="0"/>
                <a:cs typeface="Times New Roman" pitchFamily="18"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447800" y="0"/>
            <a:ext cx="7467600" cy="914400"/>
          </a:xfrm>
        </p:spPr>
        <p:txBody>
          <a:bodyPr>
            <a:normAutofit fontScale="90000"/>
          </a:bodyPr>
          <a:lstStyle/>
          <a:p>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Management According to SSC Guidelines</a:t>
            </a:r>
            <a:r>
              <a:rPr lang="en-US" dirty="0" smtClean="0"/>
              <a:t/>
            </a:r>
            <a:br>
              <a:rPr lang="en-US" dirty="0" smtClean="0"/>
            </a:br>
            <a:endParaRPr lang="en-US" dirty="0" smtClean="0"/>
          </a:p>
        </p:txBody>
      </p:sp>
      <p:pic>
        <p:nvPicPr>
          <p:cNvPr id="40964" name="Picture 2" descr="C:\Documents and Settings\pc\Desktop\surviving-sepsis-campaign-2012-to-2016-19-638.jpg"/>
          <p:cNvPicPr>
            <a:picLocks noGrp="1" noChangeAspect="1" noChangeArrowheads="1"/>
          </p:cNvPicPr>
          <p:nvPr>
            <p:ph sz="quarter" idx="1"/>
          </p:nvPr>
        </p:nvPicPr>
        <p:blipFill>
          <a:blip r:embed="rId2"/>
          <a:srcRect/>
          <a:stretch>
            <a:fillRect/>
          </a:stretch>
        </p:blipFill>
        <p:spPr>
          <a:xfrm>
            <a:off x="228600" y="1600200"/>
            <a:ext cx="8915400" cy="5257800"/>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dirty="0" smtClean="0">
                <a:solidFill>
                  <a:srgbClr val="7B9899"/>
                </a:solidFill>
              </a:rPr>
              <a:t>SURVIVING SEPSIS CAMPAIGN</a:t>
            </a:r>
          </a:p>
        </p:txBody>
      </p:sp>
      <p:sp>
        <p:nvSpPr>
          <p:cNvPr id="20483" name="Content Placeholder 2"/>
          <p:cNvSpPr>
            <a:spLocks noGrp="1"/>
          </p:cNvSpPr>
          <p:nvPr>
            <p:ph sz="quarter" idx="1"/>
          </p:nvPr>
        </p:nvSpPr>
        <p:spPr>
          <a:xfrm>
            <a:off x="301625" y="1752599"/>
            <a:ext cx="8504238" cy="4346575"/>
          </a:xfrm>
        </p:spPr>
        <p:txBody>
          <a:bodyPr/>
          <a:lstStyle/>
          <a:p>
            <a:endParaRPr lang="en-US" dirty="0" smtClean="0"/>
          </a:p>
          <a:p>
            <a:endParaRPr lang="en-US" sz="2800" dirty="0" smtClean="0"/>
          </a:p>
          <a:p>
            <a:r>
              <a:rPr lang="en-US" sz="2800" dirty="0" smtClean="0"/>
              <a:t>STEP 1: Identify SEPSIS</a:t>
            </a:r>
          </a:p>
          <a:p>
            <a:r>
              <a:rPr lang="en-US" sz="2800" dirty="0" smtClean="0"/>
              <a:t>STEP 2: Categorize SEPSIS</a:t>
            </a:r>
          </a:p>
          <a:p>
            <a:r>
              <a:rPr lang="en-US" sz="2800" dirty="0" smtClean="0"/>
              <a:t>STEP 3: Initiate TREATMENT</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05000" y="0"/>
            <a:ext cx="6861175" cy="1219200"/>
          </a:xfrm>
        </p:spPr>
        <p:txBody>
          <a:bodyPr>
            <a:normAutofit fontScale="90000"/>
          </a:bodyPr>
          <a:lstStyle/>
          <a:p>
            <a:r>
              <a:rPr lang="en-US" sz="3600" b="1" dirty="0" smtClean="0">
                <a:solidFill>
                  <a:srgbClr val="C00000"/>
                </a:solidFill>
                <a:latin typeface="Times New Roman" pitchFamily="18" charset="0"/>
                <a:cs typeface="Times New Roman" pitchFamily="18" charset="0"/>
              </a:rPr>
              <a:t>    </a:t>
            </a:r>
            <a:br>
              <a:rPr lang="en-US" sz="3600" b="1" dirty="0" smtClean="0">
                <a:solidFill>
                  <a:srgbClr val="C00000"/>
                </a:solidFill>
                <a:latin typeface="Times New Roman" pitchFamily="18" charset="0"/>
                <a:cs typeface="Times New Roman" pitchFamily="18" charset="0"/>
              </a:rPr>
            </a:br>
            <a:r>
              <a:rPr lang="en-US" sz="4000" b="1" dirty="0" smtClean="0">
                <a:solidFill>
                  <a:srgbClr val="C00000"/>
                </a:solidFill>
                <a:latin typeface="Times New Roman" pitchFamily="18" charset="0"/>
                <a:cs typeface="Times New Roman" pitchFamily="18" charset="0"/>
              </a:rPr>
              <a:t>Antimicrobial  Therapy</a:t>
            </a:r>
            <a:br>
              <a:rPr lang="en-US" sz="4000" b="1" dirty="0" smtClean="0">
                <a:solidFill>
                  <a:srgbClr val="C00000"/>
                </a:solidFill>
                <a:latin typeface="Times New Roman" pitchFamily="18" charset="0"/>
                <a:cs typeface="Times New Roman" pitchFamily="18" charset="0"/>
              </a:rPr>
            </a:br>
            <a:endParaRPr lang="en-US" sz="4000" b="1" dirty="0" smtClean="0">
              <a:solidFill>
                <a:srgbClr val="C00000"/>
              </a:solidFill>
              <a:latin typeface="Times New Roman" pitchFamily="18" charset="0"/>
              <a:cs typeface="Times New Roman" pitchFamily="18" charset="0"/>
            </a:endParaRPr>
          </a:p>
        </p:txBody>
      </p:sp>
      <p:sp>
        <p:nvSpPr>
          <p:cNvPr id="53251" name="Content Placeholder 2"/>
          <p:cNvSpPr>
            <a:spLocks noGrp="1"/>
          </p:cNvSpPr>
          <p:nvPr>
            <p:ph sz="quarter" idx="1"/>
          </p:nvPr>
        </p:nvSpPr>
        <p:spPr>
          <a:xfrm>
            <a:off x="457200" y="1524000"/>
            <a:ext cx="8153400" cy="4495800"/>
          </a:xfrm>
        </p:spPr>
        <p:txBody>
          <a:bodyPr/>
          <a:lstStyle/>
          <a:p>
            <a:pPr>
              <a:lnSpc>
                <a:spcPct val="150000"/>
              </a:lnSpc>
              <a:buFont typeface="Wingdings" pitchFamily="2" charset="2"/>
              <a:buChar char="Ø"/>
            </a:pPr>
            <a:r>
              <a:rPr lang="en-US" sz="2600" b="1" smtClean="0">
                <a:latin typeface="Times New Roman" pitchFamily="18" charset="0"/>
                <a:cs typeface="Times New Roman" pitchFamily="18" charset="0"/>
              </a:rPr>
              <a:t>Administration of IV antimicrobials within one hour for both sepsis and septic shock</a:t>
            </a:r>
          </a:p>
          <a:p>
            <a:pPr>
              <a:lnSpc>
                <a:spcPct val="150000"/>
              </a:lnSpc>
              <a:buFont typeface="Wingdings" pitchFamily="2" charset="2"/>
              <a:buChar char="Ø"/>
            </a:pPr>
            <a:r>
              <a:rPr lang="en-US" sz="2600" b="1" smtClean="0">
                <a:latin typeface="Times New Roman" pitchFamily="18" charset="0"/>
                <a:cs typeface="Times New Roman" pitchFamily="18" charset="0"/>
              </a:rPr>
              <a:t>Empiric broad-spectrum therapy with one or more antimicrobials to cover all likely pathogens (including bacterial and potentially fungal or viral coverage)</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12775" y="228600"/>
            <a:ext cx="8153400" cy="990600"/>
          </a:xfrm>
        </p:spPr>
        <p:txBody>
          <a:bodyPr/>
          <a:lstStyle/>
          <a:p>
            <a:endParaRPr lang="en-US" smtClean="0"/>
          </a:p>
        </p:txBody>
      </p:sp>
      <p:sp>
        <p:nvSpPr>
          <p:cNvPr id="54275" name="Content Placeholder 2"/>
          <p:cNvSpPr>
            <a:spLocks noGrp="1"/>
          </p:cNvSpPr>
          <p:nvPr>
            <p:ph sz="quarter" idx="1"/>
          </p:nvPr>
        </p:nvSpPr>
        <p:spPr>
          <a:xfrm>
            <a:off x="612775" y="1447800"/>
            <a:ext cx="8153400" cy="4800600"/>
          </a:xfrm>
        </p:spPr>
        <p:txBody>
          <a:bodyPr>
            <a:normAutofit lnSpcReduction="10000"/>
          </a:bodyPr>
          <a:lstStyle/>
          <a:p>
            <a:pPr>
              <a:lnSpc>
                <a:spcPct val="150000"/>
              </a:lnSpc>
            </a:pPr>
            <a:r>
              <a:rPr lang="en-US" sz="2600" b="1" smtClean="0">
                <a:latin typeface="Times New Roman" pitchFamily="18" charset="0"/>
                <a:cs typeface="Times New Roman" pitchFamily="18" charset="0"/>
              </a:rPr>
              <a:t>Empiric antimicrobial therapy be narrowed once pathogen identification and sensitivities are established and/or adequate clinical improvement is noted.</a:t>
            </a:r>
            <a:endParaRPr lang="en-US" sz="2600" smtClean="0">
              <a:latin typeface="Times New Roman" pitchFamily="18" charset="0"/>
              <a:cs typeface="Times New Roman" pitchFamily="18" charset="0"/>
            </a:endParaRPr>
          </a:p>
          <a:p>
            <a:pPr>
              <a:lnSpc>
                <a:spcPct val="150000"/>
              </a:lnSpc>
            </a:pPr>
            <a:r>
              <a:rPr lang="en-US" sz="2600" b="1" smtClean="0">
                <a:latin typeface="Times New Roman" pitchFamily="18" charset="0"/>
                <a:cs typeface="Times New Roman" pitchFamily="18" charset="0"/>
              </a:rPr>
              <a:t>SSC against the use of systemic antimicrobial prophylaxis in patients with severe inflammatory states of noninfectious origin (e.g., severe pancreatitis, burn injury)</a:t>
            </a:r>
            <a:endParaRPr lang="en-US" sz="26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rgbClr val="C03137"/>
                </a:solidFill>
              </a:rPr>
              <a:t>ANTIBIOTIC THERAPY</a:t>
            </a:r>
          </a:p>
        </p:txBody>
      </p:sp>
      <p:sp>
        <p:nvSpPr>
          <p:cNvPr id="3" name="Text Placeholder 2">
            <a:extLst>
              <a:ext uri="{FF2B5EF4-FFF2-40B4-BE49-F238E27FC236}">
                <a16:creationId xmlns:a16="http://schemas.microsoft.com/office/drawing/2014/main" xmlns="" id="{454350CC-6325-412E-8360-FBA73CF8CA7F}"/>
              </a:ext>
            </a:extLst>
          </p:cNvPr>
          <p:cNvSpPr txBox="1">
            <a:spLocks/>
          </p:cNvSpPr>
          <p:nvPr/>
        </p:nvSpPr>
        <p:spPr>
          <a:xfrm>
            <a:off x="4579034" y="1355187"/>
            <a:ext cx="4564966" cy="4862733"/>
          </a:xfrm>
          <a:prstGeom prst="rect">
            <a:avLst/>
          </a:prstGeom>
        </p:spPr>
        <p:txBody>
          <a:bodyPr/>
          <a:lstStyle>
            <a:lvl1pPr marL="365760" indent="-365760" algn="l" defTabSz="457200" rtl="0" eaLnBrk="0" fontAlgn="base" hangingPunct="0">
              <a:spcBef>
                <a:spcPct val="20000"/>
              </a:spcBef>
              <a:spcAft>
                <a:spcPct val="0"/>
              </a:spcAft>
              <a:buClr>
                <a:srgbClr val="B60225"/>
              </a:buClr>
              <a:buFont typeface="Arial"/>
              <a:buChar char="•"/>
              <a:defRPr sz="3200" kern="1200" baseline="0">
                <a:solidFill>
                  <a:schemeClr val="tx1"/>
                </a:solidFill>
                <a:latin typeface="Helvetica"/>
                <a:ea typeface="ＭＳ Ｐゴシック" pitchFamily="-112" charset="-128"/>
                <a:cs typeface="Helvetica"/>
              </a:defRPr>
            </a:lvl1pPr>
            <a:lvl2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Started within 3 </a:t>
            </a:r>
            <a:r>
              <a:rPr lang="en-US" sz="3600" dirty="0" err="1"/>
              <a:t>hrs</a:t>
            </a:r>
            <a:r>
              <a:rPr lang="en-US" sz="3600" dirty="0"/>
              <a:t>  after severe sepsis presentation</a:t>
            </a:r>
          </a:p>
          <a:p>
            <a:r>
              <a:rPr lang="en-US" sz="3600" dirty="0"/>
              <a:t>Monotherapy vs. Combination Therapy</a:t>
            </a:r>
          </a:p>
        </p:txBody>
      </p:sp>
      <p:pic>
        <p:nvPicPr>
          <p:cNvPr id="4" name="Picture 3"/>
          <p:cNvPicPr>
            <a:picLocks noChangeAspect="1"/>
          </p:cNvPicPr>
          <p:nvPr/>
        </p:nvPicPr>
        <p:blipFill rotWithShape="1">
          <a:blip r:embed="rId2"/>
          <a:srcRect r="37938"/>
          <a:stretch/>
        </p:blipFill>
        <p:spPr>
          <a:xfrm>
            <a:off x="165312" y="1355187"/>
            <a:ext cx="4297680" cy="4622340"/>
          </a:xfrm>
          <a:prstGeom prst="rect">
            <a:avLst/>
          </a:prstGeom>
        </p:spPr>
      </p:pic>
    </p:spTree>
    <p:extLst>
      <p:ext uri="{BB962C8B-B14F-4D97-AF65-F5344CB8AC3E}">
        <p14:creationId xmlns:p14="http://schemas.microsoft.com/office/powerpoint/2010/main" xmlns="" val="1904520038"/>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447800"/>
            <a:ext cx="8991599" cy="4876800"/>
          </a:xfrm>
        </p:spPr>
        <p:txBody>
          <a:bodyPr>
            <a:normAutofit lnSpcReduction="10000"/>
          </a:bodyPr>
          <a:lstStyle/>
          <a:p>
            <a:pPr marL="0" indent="0">
              <a:buNone/>
            </a:pPr>
            <a:endParaRPr lang="en-US" sz="600" dirty="0"/>
          </a:p>
          <a:p>
            <a:pPr marL="0" indent="0">
              <a:buNone/>
            </a:pPr>
            <a:r>
              <a:rPr lang="en-US" sz="2800" dirty="0"/>
              <a:t>To be completed within </a:t>
            </a:r>
            <a:r>
              <a:rPr lang="en-US" sz="2800" u="sng" dirty="0"/>
              <a:t>3 hours </a:t>
            </a:r>
            <a:r>
              <a:rPr lang="en-US" sz="2800" dirty="0"/>
              <a:t>of time of presentation*:</a:t>
            </a:r>
          </a:p>
          <a:p>
            <a:pPr marL="457200" indent="-457200">
              <a:buAutoNum type="arabicPeriod"/>
            </a:pPr>
            <a:r>
              <a:rPr lang="en-US" sz="2800" dirty="0"/>
              <a:t>Measure lactate level </a:t>
            </a:r>
          </a:p>
          <a:p>
            <a:pPr marL="457200" indent="-457200">
              <a:buAutoNum type="arabicPeriod"/>
            </a:pPr>
            <a:r>
              <a:rPr lang="en-US" sz="2800" dirty="0"/>
              <a:t>Obtain 2 sets of blood cultures prior to administration of antibiotics from 2 different sites.</a:t>
            </a:r>
          </a:p>
          <a:p>
            <a:pPr marL="457200" indent="-457200">
              <a:buAutoNum type="arabicPeriod"/>
            </a:pPr>
            <a:r>
              <a:rPr lang="en-US" sz="2800" dirty="0"/>
              <a:t>Administer broad spectrum antibiotics</a:t>
            </a:r>
          </a:p>
          <a:p>
            <a:pPr marL="457200" indent="-457200">
              <a:buAutoNum type="arabicPeriod"/>
            </a:pPr>
            <a:r>
              <a:rPr lang="en-US" sz="2800" dirty="0"/>
              <a:t>Administer 30ml/kg crystalloid IVF for hypotension or lactate ≥ 4 mmol/L</a:t>
            </a:r>
          </a:p>
          <a:p>
            <a:pPr marL="0" indent="0">
              <a:buNone/>
            </a:pPr>
            <a:endParaRPr lang="en-US" sz="1200" dirty="0"/>
          </a:p>
          <a:p>
            <a:pPr marL="0" indent="0">
              <a:buNone/>
            </a:pPr>
            <a:r>
              <a:rPr lang="en-US" sz="1400" dirty="0"/>
              <a:t>* “Time of presentation” is defined as the time of earliest chart annotation consistent with all the elements of severe sepsis or septic shock ascertained through chart review.</a:t>
            </a:r>
          </a:p>
        </p:txBody>
      </p:sp>
      <p:sp>
        <p:nvSpPr>
          <p:cNvPr id="4" name="TextBox 3"/>
          <p:cNvSpPr txBox="1"/>
          <p:nvPr/>
        </p:nvSpPr>
        <p:spPr>
          <a:xfrm>
            <a:off x="1600200" y="373559"/>
            <a:ext cx="4724400" cy="769441"/>
          </a:xfrm>
          <a:prstGeom prst="rect">
            <a:avLst/>
          </a:prstGeom>
          <a:noFill/>
        </p:spPr>
        <p:txBody>
          <a:bodyPr wrap="square" rtlCol="0">
            <a:spAutoFit/>
          </a:bodyPr>
          <a:lstStyle/>
          <a:p>
            <a:r>
              <a:rPr lang="en-US" sz="4400" b="1" dirty="0">
                <a:solidFill>
                  <a:schemeClr val="tx1">
                    <a:lumMod val="75000"/>
                    <a:lumOff val="25000"/>
                  </a:schemeClr>
                </a:solidFill>
                <a:latin typeface="+mj-lt"/>
              </a:rPr>
              <a:t>3-Hour Bundle</a:t>
            </a:r>
          </a:p>
        </p:txBody>
      </p:sp>
      <p:pic>
        <p:nvPicPr>
          <p:cNvPr id="5" name="Picture 4"/>
          <p:cNvPicPr>
            <a:picLocks noChangeAspect="1"/>
          </p:cNvPicPr>
          <p:nvPr/>
        </p:nvPicPr>
        <p:blipFill>
          <a:blip r:embed="rId3"/>
          <a:stretch>
            <a:fillRect/>
          </a:stretch>
        </p:blipFill>
        <p:spPr>
          <a:xfrm>
            <a:off x="6781800" y="407413"/>
            <a:ext cx="1682064" cy="1371600"/>
          </a:xfrm>
          <a:prstGeom prst="rect">
            <a:avLst/>
          </a:prstGeom>
        </p:spPr>
      </p:pic>
      <p:sp>
        <p:nvSpPr>
          <p:cNvPr id="6" name="TextBox 5"/>
          <p:cNvSpPr txBox="1"/>
          <p:nvPr/>
        </p:nvSpPr>
        <p:spPr>
          <a:xfrm>
            <a:off x="304800" y="6400800"/>
            <a:ext cx="7391400" cy="276999"/>
          </a:xfrm>
          <a:prstGeom prst="rect">
            <a:avLst/>
          </a:prstGeom>
          <a:noFill/>
        </p:spPr>
        <p:txBody>
          <a:bodyPr wrap="square" rtlCol="0">
            <a:spAutoFit/>
          </a:bodyPr>
          <a:lstStyle/>
          <a:p>
            <a:r>
              <a:rPr lang="en-US" sz="1200" b="1" dirty="0"/>
              <a:t>http://www.survivingsepsis.org/SiteCollectionDocuments/SSC_Bundle.pdf</a:t>
            </a:r>
          </a:p>
        </p:txBody>
      </p:sp>
    </p:spTree>
    <p:extLst>
      <p:ext uri="{BB962C8B-B14F-4D97-AF65-F5344CB8AC3E}">
        <p14:creationId xmlns:p14="http://schemas.microsoft.com/office/powerpoint/2010/main" xmlns="" val="196966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557573"/>
            <a:ext cx="8991600" cy="4767027"/>
          </a:xfrm>
        </p:spPr>
        <p:txBody>
          <a:bodyPr>
            <a:normAutofit fontScale="85000" lnSpcReduction="10000"/>
          </a:bodyPr>
          <a:lstStyle/>
          <a:p>
            <a:pPr marL="0" indent="0">
              <a:buNone/>
            </a:pPr>
            <a:endParaRPr lang="en-US" sz="700" dirty="0"/>
          </a:p>
          <a:p>
            <a:pPr marL="0" indent="0">
              <a:buNone/>
            </a:pPr>
            <a:r>
              <a:rPr lang="en-US" sz="2800" dirty="0"/>
              <a:t>To be completed within 6 hours of time of presentation</a:t>
            </a:r>
          </a:p>
          <a:p>
            <a:pPr marL="457200" indent="-457200">
              <a:buFont typeface="+mj-lt"/>
              <a:buAutoNum type="arabicPeriod"/>
            </a:pPr>
            <a:endParaRPr lang="en-US" sz="2400" dirty="0"/>
          </a:p>
          <a:p>
            <a:pPr marL="457200" indent="-457200">
              <a:buFont typeface="+mj-lt"/>
              <a:buAutoNum type="arabicPeriod"/>
            </a:pPr>
            <a:r>
              <a:rPr lang="en-US" sz="2400" dirty="0"/>
              <a:t>Apply vasopressors (for hypotension that does not respond to initial fluid resuscitation) and titrate pressors to a mean arterial pressure (MAP) ≥ 65 mm Hg.</a:t>
            </a:r>
          </a:p>
          <a:p>
            <a:pPr marL="457200" indent="-457200">
              <a:buFont typeface="+mj-lt"/>
              <a:buAutoNum type="arabicPeriod"/>
            </a:pPr>
            <a:endParaRPr lang="en-US" sz="2400" dirty="0"/>
          </a:p>
          <a:p>
            <a:pPr marL="457200" indent="-457200">
              <a:buFont typeface="+mj-lt"/>
              <a:buAutoNum type="arabicPeriod"/>
            </a:pPr>
            <a:r>
              <a:rPr lang="en-US" sz="2400" dirty="0"/>
              <a:t>In the event of persistent hypotension after initial fluid bolus (MAP &lt; 65 mm Hg) or if initial lactate was ≥ 4 mmol/L, re-assess volume status and tissue perfusion and document findings.</a:t>
            </a:r>
          </a:p>
          <a:p>
            <a:pPr marL="457200" indent="-457200">
              <a:buFont typeface="+mj-lt"/>
              <a:buAutoNum type="arabicPeriod"/>
            </a:pPr>
            <a:endParaRPr lang="en-US" sz="2400" dirty="0"/>
          </a:p>
          <a:p>
            <a:pPr marL="457200" indent="-457200">
              <a:buFont typeface="+mj-lt"/>
              <a:buAutoNum type="arabicPeriod"/>
            </a:pPr>
            <a:r>
              <a:rPr lang="en-US" sz="2400" dirty="0">
                <a:solidFill>
                  <a:schemeClr val="tx1"/>
                </a:solidFill>
              </a:rPr>
              <a:t>If initial lactate is elevated &gt; 2, re-measure lactate within 6 hours.</a:t>
            </a:r>
          </a:p>
          <a:p>
            <a:pPr marL="0" indent="0">
              <a:buNone/>
            </a:pPr>
            <a:r>
              <a:rPr lang="en-US" sz="2400" dirty="0"/>
              <a:t> </a:t>
            </a:r>
            <a:endParaRPr lang="en-US" sz="1000" dirty="0"/>
          </a:p>
        </p:txBody>
      </p:sp>
      <p:sp>
        <p:nvSpPr>
          <p:cNvPr id="5" name="TextBox 4"/>
          <p:cNvSpPr txBox="1"/>
          <p:nvPr/>
        </p:nvSpPr>
        <p:spPr>
          <a:xfrm>
            <a:off x="1752600" y="407413"/>
            <a:ext cx="4953000" cy="769441"/>
          </a:xfrm>
          <a:prstGeom prst="rect">
            <a:avLst/>
          </a:prstGeom>
          <a:noFill/>
        </p:spPr>
        <p:txBody>
          <a:bodyPr wrap="square" rtlCol="0">
            <a:spAutoFit/>
          </a:bodyPr>
          <a:lstStyle/>
          <a:p>
            <a:r>
              <a:rPr lang="en-US" sz="4400" b="1" dirty="0">
                <a:solidFill>
                  <a:schemeClr val="tx1">
                    <a:lumMod val="75000"/>
                    <a:lumOff val="25000"/>
                  </a:schemeClr>
                </a:solidFill>
                <a:latin typeface="+mj-lt"/>
              </a:rPr>
              <a:t>6-Hour Bundle</a:t>
            </a:r>
          </a:p>
        </p:txBody>
      </p:sp>
      <p:sp>
        <p:nvSpPr>
          <p:cNvPr id="6" name="TextBox 5"/>
          <p:cNvSpPr txBox="1"/>
          <p:nvPr/>
        </p:nvSpPr>
        <p:spPr>
          <a:xfrm>
            <a:off x="76200" y="6342466"/>
            <a:ext cx="7391400" cy="276999"/>
          </a:xfrm>
          <a:prstGeom prst="rect">
            <a:avLst/>
          </a:prstGeom>
          <a:noFill/>
        </p:spPr>
        <p:txBody>
          <a:bodyPr wrap="square" rtlCol="0">
            <a:spAutoFit/>
          </a:bodyPr>
          <a:lstStyle/>
          <a:p>
            <a:r>
              <a:rPr lang="en-US" sz="1200" b="1" dirty="0"/>
              <a:t>http://www.survivingsepsis.org/SiteCollectionDocuments/SSC_Bundle.pdf</a:t>
            </a:r>
          </a:p>
        </p:txBody>
      </p:sp>
      <p:pic>
        <p:nvPicPr>
          <p:cNvPr id="4" name="Picture 3"/>
          <p:cNvPicPr>
            <a:picLocks noChangeAspect="1"/>
          </p:cNvPicPr>
          <p:nvPr/>
        </p:nvPicPr>
        <p:blipFill>
          <a:blip r:embed="rId3"/>
          <a:stretch>
            <a:fillRect/>
          </a:stretch>
        </p:blipFill>
        <p:spPr>
          <a:xfrm>
            <a:off x="6781800" y="407413"/>
            <a:ext cx="1682064" cy="1371600"/>
          </a:xfrm>
          <a:prstGeom prst="rect">
            <a:avLst/>
          </a:prstGeom>
        </p:spPr>
      </p:pic>
    </p:spTree>
    <p:extLst>
      <p:ext uri="{BB962C8B-B14F-4D97-AF65-F5344CB8AC3E}">
        <p14:creationId xmlns:p14="http://schemas.microsoft.com/office/powerpoint/2010/main" xmlns="" val="144485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5400000">
            <a:off x="4141258" y="1460687"/>
            <a:ext cx="1275040" cy="725841"/>
          </a:xfrm>
          <a:prstGeom prst="rightArrow">
            <a:avLst/>
          </a:prstGeom>
          <a:solidFill>
            <a:schemeClr val="tx2"/>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hr.</a:t>
            </a:r>
          </a:p>
        </p:txBody>
      </p:sp>
      <p:sp>
        <p:nvSpPr>
          <p:cNvPr id="5" name="Right Arrow 4"/>
          <p:cNvSpPr/>
          <p:nvPr/>
        </p:nvSpPr>
        <p:spPr>
          <a:xfrm rot="5400000">
            <a:off x="7475284" y="1509864"/>
            <a:ext cx="1235442" cy="667085"/>
          </a:xfrm>
          <a:prstGeom prst="rightArrow">
            <a:avLst/>
          </a:prstGeom>
          <a:solidFill>
            <a:srgbClr val="FFC000"/>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6 hr.</a:t>
            </a:r>
          </a:p>
        </p:txBody>
      </p:sp>
      <p:sp>
        <p:nvSpPr>
          <p:cNvPr id="7" name="Rectangle 6"/>
          <p:cNvSpPr/>
          <p:nvPr/>
        </p:nvSpPr>
        <p:spPr>
          <a:xfrm>
            <a:off x="66174" y="5989321"/>
            <a:ext cx="8915400" cy="86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1749822" y="2489783"/>
            <a:ext cx="7051040" cy="192954"/>
          </a:xfrm>
          <a:prstGeom prst="rightArrow">
            <a:avLst/>
          </a:prstGeom>
          <a:solidFill>
            <a:schemeClr val="bg2">
              <a:lumMod val="6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29436" y="1186087"/>
            <a:ext cx="1684656" cy="193899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Severe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Sepsis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Time Zero</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a:t>
            </a:r>
          </a:p>
        </p:txBody>
      </p:sp>
      <p:sp>
        <p:nvSpPr>
          <p:cNvPr id="14" name="Title 5"/>
          <p:cNvSpPr txBox="1">
            <a:spLocks/>
          </p:cNvSpPr>
          <p:nvPr/>
        </p:nvSpPr>
        <p:spPr>
          <a:xfrm>
            <a:off x="3480416" y="308830"/>
            <a:ext cx="5120640" cy="723900"/>
          </a:xfrm>
          <a:prstGeom prst="rect">
            <a:avLst/>
          </a:prstGeom>
        </p:spPr>
        <p:txBody>
          <a:bodyPr vert="horz" lIns="91440" tIns="45720" rIns="91440" bIns="45720" rtlCol="0" anchor="ctr">
            <a:normAutofit/>
          </a:bodyPr>
          <a:lst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all" spc="0" normalizeH="0" baseline="0" noProof="0" dirty="0">
              <a:ln>
                <a:noFill/>
              </a:ln>
              <a:solidFill>
                <a:srgbClr val="C00000"/>
              </a:solidFill>
              <a:effectLst/>
              <a:uLnTx/>
              <a:uFillTx/>
              <a:latin typeface="Helvetica"/>
              <a:ea typeface="ＭＳ Ｐゴシック" pitchFamily="-112" charset="-128"/>
              <a:cs typeface="Helvetica"/>
            </a:endParaRPr>
          </a:p>
        </p:txBody>
      </p:sp>
      <p:sp>
        <p:nvSpPr>
          <p:cNvPr id="15" name="TextBox 14"/>
          <p:cNvSpPr txBox="1"/>
          <p:nvPr/>
        </p:nvSpPr>
        <p:spPr>
          <a:xfrm>
            <a:off x="1490287" y="2855578"/>
            <a:ext cx="2925569" cy="1477328"/>
          </a:xfrm>
          <a:prstGeom prst="rect">
            <a:avLst/>
          </a:prstGeom>
          <a:solidFill>
            <a:schemeClr val="bg1">
              <a:lumMod val="95000"/>
            </a:schemeClr>
          </a:solidFill>
          <a:ln>
            <a:solidFill>
              <a:schemeClr val="bg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Interventions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ALL of Severe Sepsis +</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Fluid 30 ml/kg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(NO exclusionary criteria)</a:t>
            </a:r>
          </a:p>
        </p:txBody>
      </p:sp>
      <p:grpSp>
        <p:nvGrpSpPr>
          <p:cNvPr id="2" name="Group 15"/>
          <p:cNvGrpSpPr/>
          <p:nvPr/>
        </p:nvGrpSpPr>
        <p:grpSpPr>
          <a:xfrm>
            <a:off x="1407160" y="4700751"/>
            <a:ext cx="7401560" cy="2117903"/>
            <a:chOff x="1407160" y="4331419"/>
            <a:chExt cx="7401560" cy="2117903"/>
          </a:xfrm>
        </p:grpSpPr>
        <p:sp>
          <p:nvSpPr>
            <p:cNvPr id="17" name="TextBox 16"/>
            <p:cNvSpPr txBox="1"/>
            <p:nvPr/>
          </p:nvSpPr>
          <p:spPr>
            <a:xfrm>
              <a:off x="1407160" y="4879662"/>
              <a:ext cx="3220720" cy="156966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Physical Exam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Vital Signs (T, HR, RR, BP)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Cardiopulmonary exam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Capillary refill evaluation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Peripheral Pulse evaluation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Skin evaluation</a:t>
              </a:r>
            </a:p>
          </p:txBody>
        </p:sp>
        <p:sp>
          <p:nvSpPr>
            <p:cNvPr id="18" name="TextBox 17"/>
            <p:cNvSpPr txBox="1"/>
            <p:nvPr/>
          </p:nvSpPr>
          <p:spPr>
            <a:xfrm>
              <a:off x="4922520" y="4899927"/>
              <a:ext cx="3815080" cy="132343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Hemodynamics (2 of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CVP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SVO2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Bedside cardiovascular ultrasound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Passive leg raise / fluid challenge</a:t>
              </a:r>
            </a:p>
          </p:txBody>
        </p:sp>
        <p:cxnSp>
          <p:nvCxnSpPr>
            <p:cNvPr id="19" name="Straight Connector 18"/>
            <p:cNvCxnSpPr/>
            <p:nvPr/>
          </p:nvCxnSpPr>
          <p:spPr>
            <a:xfrm>
              <a:off x="1407160" y="4713565"/>
              <a:ext cx="7401560"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3899843" y="4331419"/>
              <a:ext cx="1892954"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Shock Assessment</a:t>
              </a:r>
            </a:p>
          </p:txBody>
        </p:sp>
      </p:grpSp>
      <p:sp>
        <p:nvSpPr>
          <p:cNvPr id="21" name="TextBox 20"/>
          <p:cNvSpPr txBox="1"/>
          <p:nvPr/>
        </p:nvSpPr>
        <p:spPr>
          <a:xfrm>
            <a:off x="5275342" y="2682737"/>
            <a:ext cx="3317241" cy="2031325"/>
          </a:xfrm>
          <a:prstGeom prst="rect">
            <a:avLst/>
          </a:prstGeom>
          <a:solidFill>
            <a:schemeClr val="bg1">
              <a:lumMod val="95000"/>
            </a:schemeClr>
          </a:solidFill>
          <a:ln>
            <a:solidFill>
              <a:schemeClr val="bg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Interventions Required: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Persistent Hypotension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Within 1 hour of fluid add VASOPRESSOR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Persistent Hypotension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 Lactate &gt; 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Shock Assessment (1 of 2)</a:t>
            </a:r>
          </a:p>
        </p:txBody>
      </p:sp>
      <p:sp>
        <p:nvSpPr>
          <p:cNvPr id="3" name="Title 2"/>
          <p:cNvSpPr>
            <a:spLocks noGrp="1"/>
          </p:cNvSpPr>
          <p:nvPr>
            <p:ph type="title"/>
          </p:nvPr>
        </p:nvSpPr>
        <p:spPr>
          <a:xfrm>
            <a:off x="3480416" y="266948"/>
            <a:ext cx="5120640" cy="723900"/>
          </a:xfrm>
        </p:spPr>
        <p:txBody>
          <a:bodyPr>
            <a:normAutofit/>
          </a:bodyPr>
          <a:lstStyle/>
          <a:p>
            <a:pPr algn="ctr"/>
            <a:r>
              <a:rPr lang="en-US" sz="2800" dirty="0">
                <a:solidFill>
                  <a:srgbClr val="C00000"/>
                </a:solidFill>
              </a:rPr>
              <a:t>SEPTIC SHOCK ONLY</a:t>
            </a:r>
          </a:p>
        </p:txBody>
      </p:sp>
    </p:spTree>
    <p:extLst>
      <p:ext uri="{BB962C8B-B14F-4D97-AF65-F5344CB8AC3E}">
        <p14:creationId xmlns:p14="http://schemas.microsoft.com/office/powerpoint/2010/main" xmlns="" val="4010112802"/>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47800" y="0"/>
            <a:ext cx="7696200" cy="1143000"/>
          </a:xfrm>
        </p:spPr>
        <p:txBody>
          <a:bodyPr>
            <a:normAutofit/>
          </a:bodyPr>
          <a:lstStyle/>
          <a:p>
            <a:pPr algn="l" eaLnBrk="1" hangingPunct="1"/>
            <a:r>
              <a:rPr lang="en-GB" sz="4000" b="1" i="1" dirty="0" smtClean="0">
                <a:solidFill>
                  <a:srgbClr val="FF3300"/>
                </a:solidFill>
                <a:latin typeface="+mn-lt"/>
              </a:rPr>
              <a:t>The Sepsis Six</a:t>
            </a:r>
          </a:p>
        </p:txBody>
      </p:sp>
      <p:sp>
        <p:nvSpPr>
          <p:cNvPr id="99331" name="Rectangle 3"/>
          <p:cNvSpPr>
            <a:spLocks noGrp="1" noChangeArrowheads="1"/>
          </p:cNvSpPr>
          <p:nvPr>
            <p:ph idx="1"/>
          </p:nvPr>
        </p:nvSpPr>
        <p:spPr>
          <a:xfrm>
            <a:off x="609601" y="1295400"/>
            <a:ext cx="8382000" cy="5562600"/>
          </a:xfrm>
        </p:spPr>
        <p:txBody>
          <a:bodyPr>
            <a:noAutofit/>
          </a:bodyPr>
          <a:lstStyle/>
          <a:p>
            <a:pPr marL="609600" indent="-609600" eaLnBrk="1" hangingPunct="1">
              <a:lnSpc>
                <a:spcPct val="90000"/>
              </a:lnSpc>
              <a:buFontTx/>
              <a:buAutoNum type="arabicPeriod"/>
              <a:defRPr/>
            </a:pPr>
            <a:r>
              <a:rPr lang="en-GB" dirty="0" smtClean="0">
                <a:solidFill>
                  <a:schemeClr val="bg1">
                    <a:lumMod val="50000"/>
                  </a:schemeClr>
                </a:solidFill>
                <a:latin typeface="Alegreya"/>
              </a:rPr>
              <a:t>Give high-flow oxygen 		via non-</a:t>
            </a:r>
            <a:r>
              <a:rPr lang="en-GB" dirty="0" err="1" smtClean="0">
                <a:solidFill>
                  <a:schemeClr val="bg1">
                    <a:lumMod val="50000"/>
                  </a:schemeClr>
                </a:solidFill>
                <a:latin typeface="Alegreya"/>
              </a:rPr>
              <a:t>rebreathe</a:t>
            </a:r>
            <a:r>
              <a:rPr lang="en-GB" dirty="0" smtClean="0">
                <a:solidFill>
                  <a:schemeClr val="bg1">
                    <a:lumMod val="50000"/>
                  </a:schemeClr>
                </a:solidFill>
                <a:latin typeface="Alegreya"/>
              </a:rPr>
              <a:t> bag</a:t>
            </a:r>
          </a:p>
          <a:p>
            <a:pPr marL="609600" indent="-609600" eaLnBrk="1" hangingPunct="1">
              <a:lnSpc>
                <a:spcPct val="90000"/>
              </a:lnSpc>
              <a:buFontTx/>
              <a:buAutoNum type="arabicPeriod"/>
              <a:defRPr/>
            </a:pPr>
            <a:endParaRPr lang="en-GB" dirty="0" smtClean="0">
              <a:solidFill>
                <a:schemeClr val="bg1">
                  <a:lumMod val="50000"/>
                </a:schemeClr>
              </a:solidFill>
              <a:latin typeface="Alegreya"/>
            </a:endParaRPr>
          </a:p>
          <a:p>
            <a:pPr marL="609600" indent="-609600" eaLnBrk="1" hangingPunct="1">
              <a:lnSpc>
                <a:spcPct val="90000"/>
              </a:lnSpc>
              <a:buFontTx/>
              <a:buAutoNum type="arabicPeriod"/>
              <a:defRPr/>
            </a:pPr>
            <a:r>
              <a:rPr lang="en-GB" dirty="0" smtClean="0">
                <a:solidFill>
                  <a:schemeClr val="bg1">
                    <a:lumMod val="50000"/>
                  </a:schemeClr>
                </a:solidFill>
                <a:latin typeface="Alegreya"/>
              </a:rPr>
              <a:t>Take blood cultures		and </a:t>
            </a:r>
            <a:r>
              <a:rPr lang="en-GB" b="1" i="1" dirty="0" smtClean="0">
                <a:solidFill>
                  <a:schemeClr val="bg1">
                    <a:lumMod val="50000"/>
                  </a:schemeClr>
                </a:solidFill>
                <a:latin typeface="Alegreya"/>
              </a:rPr>
              <a:t>consider source control</a:t>
            </a:r>
          </a:p>
          <a:p>
            <a:pPr marL="609600" indent="-609600" eaLnBrk="1" hangingPunct="1">
              <a:lnSpc>
                <a:spcPct val="90000"/>
              </a:lnSpc>
              <a:buFontTx/>
              <a:buAutoNum type="arabicPeriod"/>
              <a:defRPr/>
            </a:pPr>
            <a:endParaRPr lang="en-GB" dirty="0" smtClean="0">
              <a:solidFill>
                <a:schemeClr val="bg1">
                  <a:lumMod val="50000"/>
                </a:schemeClr>
              </a:solidFill>
              <a:latin typeface="Alegreya"/>
            </a:endParaRPr>
          </a:p>
          <a:p>
            <a:pPr marL="609600" indent="-609600" eaLnBrk="1" hangingPunct="1">
              <a:lnSpc>
                <a:spcPct val="90000"/>
              </a:lnSpc>
              <a:buFontTx/>
              <a:buAutoNum type="arabicPeriod"/>
              <a:defRPr/>
            </a:pPr>
            <a:r>
              <a:rPr lang="en-GB" dirty="0" smtClean="0">
                <a:solidFill>
                  <a:schemeClr val="bg1">
                    <a:lumMod val="50000"/>
                  </a:schemeClr>
                </a:solidFill>
                <a:latin typeface="Alegreya"/>
              </a:rPr>
              <a:t>Give IV antibiotics			according to local protocol</a:t>
            </a:r>
          </a:p>
          <a:p>
            <a:pPr marL="609600" indent="-609600" eaLnBrk="1" hangingPunct="1">
              <a:lnSpc>
                <a:spcPct val="90000"/>
              </a:lnSpc>
              <a:buFontTx/>
              <a:buAutoNum type="arabicPeriod"/>
              <a:defRPr/>
            </a:pPr>
            <a:endParaRPr lang="en-GB" dirty="0" smtClean="0">
              <a:solidFill>
                <a:schemeClr val="bg1">
                  <a:lumMod val="50000"/>
                </a:schemeClr>
              </a:solidFill>
              <a:latin typeface="Alegreya"/>
            </a:endParaRPr>
          </a:p>
          <a:p>
            <a:pPr marL="609600" indent="-609600" eaLnBrk="1" hangingPunct="1">
              <a:lnSpc>
                <a:spcPct val="90000"/>
              </a:lnSpc>
              <a:buFontTx/>
              <a:buAutoNum type="arabicPeriod"/>
              <a:defRPr/>
            </a:pPr>
            <a:r>
              <a:rPr lang="en-GB" dirty="0" smtClean="0">
                <a:solidFill>
                  <a:schemeClr val="bg1">
                    <a:lumMod val="50000"/>
                  </a:schemeClr>
                </a:solidFill>
                <a:latin typeface="Alegreya"/>
              </a:rPr>
              <a:t>Start IV fluid resuscitation 		Hartmann’s or equivalent</a:t>
            </a:r>
          </a:p>
          <a:p>
            <a:pPr marL="609600" indent="-609600" eaLnBrk="1" hangingPunct="1">
              <a:lnSpc>
                <a:spcPct val="90000"/>
              </a:lnSpc>
              <a:buFontTx/>
              <a:buAutoNum type="arabicPeriod"/>
              <a:defRPr/>
            </a:pPr>
            <a:endParaRPr lang="en-GB" b="1" dirty="0" smtClean="0">
              <a:solidFill>
                <a:schemeClr val="bg1">
                  <a:lumMod val="50000"/>
                </a:schemeClr>
              </a:solidFill>
              <a:latin typeface="Alegreya"/>
            </a:endParaRPr>
          </a:p>
          <a:p>
            <a:pPr marL="609600" indent="-609600" eaLnBrk="1" hangingPunct="1">
              <a:lnSpc>
                <a:spcPct val="90000"/>
              </a:lnSpc>
              <a:buFontTx/>
              <a:buAutoNum type="arabicPeriod"/>
              <a:defRPr/>
            </a:pPr>
            <a:r>
              <a:rPr lang="en-GB" dirty="0" smtClean="0">
                <a:solidFill>
                  <a:schemeClr val="bg1">
                    <a:lumMod val="50000"/>
                  </a:schemeClr>
                </a:solidFill>
                <a:latin typeface="Alegreya"/>
              </a:rPr>
              <a:t>Check lactate</a:t>
            </a:r>
          </a:p>
          <a:p>
            <a:pPr marL="609600" indent="-609600" eaLnBrk="1" hangingPunct="1">
              <a:lnSpc>
                <a:spcPct val="90000"/>
              </a:lnSpc>
              <a:buFontTx/>
              <a:buAutoNum type="arabicPeriod"/>
              <a:defRPr/>
            </a:pPr>
            <a:endParaRPr lang="en-GB" dirty="0" smtClean="0">
              <a:solidFill>
                <a:schemeClr val="bg1">
                  <a:lumMod val="50000"/>
                </a:schemeClr>
              </a:solidFill>
              <a:latin typeface="Alegreya"/>
            </a:endParaRPr>
          </a:p>
          <a:p>
            <a:pPr marL="609600" indent="-609600" eaLnBrk="1" hangingPunct="1">
              <a:lnSpc>
                <a:spcPct val="90000"/>
              </a:lnSpc>
              <a:buFontTx/>
              <a:buAutoNum type="arabicPeriod"/>
              <a:defRPr/>
            </a:pPr>
            <a:r>
              <a:rPr lang="en-GB" dirty="0" smtClean="0">
                <a:solidFill>
                  <a:schemeClr val="bg1">
                    <a:lumMod val="50000"/>
                  </a:schemeClr>
                </a:solidFill>
                <a:latin typeface="Alegreya"/>
              </a:rPr>
              <a:t>Monitor hourly urine output 	consider catheterisation</a:t>
            </a:r>
            <a:endParaRPr lang="en-GB" dirty="0" smtClean="0">
              <a:solidFill>
                <a:schemeClr val="bg1">
                  <a:lumMod val="50000"/>
                </a:schemeClr>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legreya"/>
            </a:endParaRPr>
          </a:p>
          <a:p>
            <a:pPr marL="609600" indent="-609600" algn="ctr" eaLnBrk="1" hangingPunct="1">
              <a:lnSpc>
                <a:spcPct val="90000"/>
              </a:lnSpc>
              <a:buFontTx/>
              <a:buNone/>
              <a:defRPr/>
            </a:pPr>
            <a:endParaRPr lang="en-GB" dirty="0" smtClean="0">
              <a:solidFill>
                <a:srgbClr val="ABBB37"/>
              </a:solidFill>
              <a:latin typeface="Alegreya"/>
            </a:endParaRPr>
          </a:p>
          <a:p>
            <a:pPr marL="609600" indent="-609600" eaLnBrk="1" hangingPunct="1">
              <a:lnSpc>
                <a:spcPct val="90000"/>
              </a:lnSpc>
              <a:buFontTx/>
              <a:buNone/>
              <a:defRPr/>
            </a:pPr>
            <a:r>
              <a:rPr lang="en-GB" i="1" dirty="0" smtClean="0">
                <a:solidFill>
                  <a:srgbClr val="ABBB37"/>
                </a:solidFill>
                <a:latin typeface="Alegreya"/>
              </a:rPr>
              <a:t>  	</a:t>
            </a:r>
            <a:r>
              <a:rPr lang="en-GB" i="1" dirty="0" smtClean="0">
                <a:solidFill>
                  <a:srgbClr val="FF3300"/>
                </a:solidFill>
                <a:latin typeface="Alegreya"/>
              </a:rPr>
              <a:t>within one hour</a:t>
            </a:r>
          </a:p>
        </p:txBody>
      </p:sp>
      <p:sp>
        <p:nvSpPr>
          <p:cNvPr id="9220" name="Text Box 5"/>
          <p:cNvSpPr txBox="1">
            <a:spLocks noChangeArrowheads="1"/>
          </p:cNvSpPr>
          <p:nvPr/>
        </p:nvSpPr>
        <p:spPr bwMode="auto">
          <a:xfrm>
            <a:off x="1260177" y="5347104"/>
            <a:ext cx="6480175" cy="427037"/>
          </a:xfrm>
          <a:prstGeom prst="rect">
            <a:avLst/>
          </a:prstGeom>
          <a:noFill/>
          <a:ln w="9525">
            <a:noFill/>
            <a:miter lim="800000"/>
            <a:headEnd/>
            <a:tailEnd/>
          </a:ln>
        </p:spPr>
        <p:txBody>
          <a:bodyPr>
            <a:spAutoFit/>
          </a:bodyPr>
          <a:lstStyle/>
          <a:p>
            <a:pPr>
              <a:spcBef>
                <a:spcPct val="50000"/>
              </a:spcBef>
            </a:pPr>
            <a:r>
              <a:rPr lang="en-GB" sz="2200" b="1" i="1" dirty="0">
                <a:solidFill>
                  <a:srgbClr val="FF3300"/>
                </a:solidFill>
                <a:latin typeface="Alegreya"/>
              </a:rPr>
              <a:t>..plus Critical Care support to complete EGDT</a:t>
            </a:r>
          </a:p>
        </p:txBody>
      </p:sp>
      <p:grpSp>
        <p:nvGrpSpPr>
          <p:cNvPr id="2" name="Group 12"/>
          <p:cNvGrpSpPr/>
          <p:nvPr/>
        </p:nvGrpSpPr>
        <p:grpSpPr>
          <a:xfrm>
            <a:off x="0" y="0"/>
            <a:ext cx="9144000" cy="1314479"/>
            <a:chOff x="0" y="0"/>
            <a:chExt cx="9144000" cy="1314479"/>
          </a:xfrm>
        </p:grpSpPr>
        <p:grpSp>
          <p:nvGrpSpPr>
            <p:cNvPr id="3" name="Group 13"/>
            <p:cNvGrpSpPr/>
            <p:nvPr/>
          </p:nvGrpSpPr>
          <p:grpSpPr>
            <a:xfrm>
              <a:off x="0" y="0"/>
              <a:ext cx="9144000" cy="90343"/>
              <a:chOff x="0" y="0"/>
              <a:chExt cx="9144000" cy="90343"/>
            </a:xfrm>
          </p:grpSpPr>
          <p:sp>
            <p:nvSpPr>
              <p:cNvPr id="16" name="Rectangle 15"/>
              <p:cNvSpPr/>
              <p:nvPr/>
            </p:nvSpPr>
            <p:spPr>
              <a:xfrm>
                <a:off x="0" y="0"/>
                <a:ext cx="9144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0" y="44624"/>
                <a:ext cx="9144000"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0" y="1268760"/>
              <a:ext cx="4320000"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95736" y="116632"/>
            <a:ext cx="4815260" cy="64882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247620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447799" y="228600"/>
            <a:ext cx="7318375" cy="990600"/>
          </a:xfrm>
        </p:spPr>
        <p:txBody>
          <a:bodyPr/>
          <a:lstStyle/>
          <a:p>
            <a:r>
              <a:rPr lang="en-US" b="1" dirty="0" smtClean="0"/>
              <a:t>Duration of Treatment</a:t>
            </a:r>
          </a:p>
        </p:txBody>
      </p:sp>
      <p:sp>
        <p:nvSpPr>
          <p:cNvPr id="49155" name="Content Placeholder 2"/>
          <p:cNvSpPr>
            <a:spLocks noGrp="1"/>
          </p:cNvSpPr>
          <p:nvPr>
            <p:ph sz="quarter" idx="1"/>
          </p:nvPr>
        </p:nvSpPr>
        <p:spPr>
          <a:xfrm>
            <a:off x="228600" y="1295400"/>
            <a:ext cx="8915400" cy="4495800"/>
          </a:xfrm>
        </p:spPr>
        <p:txBody>
          <a:bodyPr>
            <a:normAutofit fontScale="92500" lnSpcReduction="20000"/>
          </a:bodyPr>
          <a:lstStyle/>
          <a:p>
            <a:pPr>
              <a:lnSpc>
                <a:spcPct val="150000"/>
              </a:lnSpc>
              <a:defRPr/>
            </a:pPr>
            <a:r>
              <a:rPr lang="en-US" sz="2800" b="1" dirty="0" smtClean="0">
                <a:latin typeface="Times New Roman" pitchFamily="18" charset="0"/>
                <a:cs typeface="Times New Roman" pitchFamily="18" charset="0"/>
              </a:rPr>
              <a:t>Duration of treatment : 7 to 10 days is adequate .</a:t>
            </a:r>
          </a:p>
          <a:p>
            <a:pPr marL="514350" indent="-514350">
              <a:lnSpc>
                <a:spcPct val="150000"/>
              </a:lnSpc>
              <a:buFont typeface="Wingdings" pitchFamily="2" charset="2"/>
              <a:buNone/>
              <a:defRPr/>
            </a:pPr>
            <a:r>
              <a:rPr lang="en-US" sz="2800" b="1" dirty="0" smtClean="0">
                <a:latin typeface="Times New Roman" pitchFamily="18" charset="0"/>
                <a:cs typeface="Times New Roman" pitchFamily="18" charset="0"/>
              </a:rPr>
              <a:t>Longer courses are appropriate in patients who have</a:t>
            </a:r>
          </a:p>
          <a:p>
            <a:pPr marL="514350" indent="-514350">
              <a:lnSpc>
                <a:spcPct val="150000"/>
              </a:lnSpc>
              <a:buFont typeface="Wingdings" pitchFamily="2" charset="2"/>
              <a:buChar char="Ø"/>
              <a:defRPr/>
            </a:pPr>
            <a:r>
              <a:rPr lang="en-US" sz="2800" b="1" dirty="0" smtClean="0">
                <a:latin typeface="Times New Roman" pitchFamily="18" charset="0"/>
                <a:cs typeface="Times New Roman" pitchFamily="18" charset="0"/>
              </a:rPr>
              <a:t>Slow clinical response,</a:t>
            </a:r>
          </a:p>
          <a:p>
            <a:pPr>
              <a:lnSpc>
                <a:spcPct val="150000"/>
              </a:lnSpc>
              <a:buFont typeface="Wingdings" pitchFamily="2" charset="2"/>
              <a:buChar char="Ø"/>
              <a:defRPr/>
            </a:pP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Undrainable</a:t>
            </a:r>
            <a:r>
              <a:rPr lang="en-US" sz="2800" b="1" dirty="0" smtClean="0">
                <a:latin typeface="Times New Roman" pitchFamily="18" charset="0"/>
                <a:cs typeface="Times New Roman" pitchFamily="18" charset="0"/>
              </a:rPr>
              <a:t> foci of infection, </a:t>
            </a:r>
          </a:p>
          <a:p>
            <a:pPr>
              <a:lnSpc>
                <a:spcPct val="150000"/>
              </a:lnSpc>
              <a:buFont typeface="Wingdings" pitchFamily="2" charset="2"/>
              <a:buChar char="Ø"/>
              <a:defRPr/>
            </a:pP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Bacteremia</a:t>
            </a:r>
            <a:r>
              <a:rPr lang="en-US" sz="2800" b="1" dirty="0" smtClean="0">
                <a:latin typeface="Times New Roman" pitchFamily="18" charset="0"/>
                <a:cs typeface="Times New Roman" pitchFamily="18" charset="0"/>
              </a:rPr>
              <a:t> with </a:t>
            </a:r>
            <a:r>
              <a:rPr lang="en-US" sz="2800" b="1" i="1" dirty="0" smtClean="0">
                <a:latin typeface="Times New Roman" pitchFamily="18" charset="0"/>
                <a:cs typeface="Times New Roman" pitchFamily="18" charset="0"/>
              </a:rPr>
              <a:t>S </a:t>
            </a:r>
            <a:r>
              <a:rPr lang="en-US" sz="2800" b="1" i="1" dirty="0" err="1" smtClean="0">
                <a:latin typeface="Times New Roman" pitchFamily="18" charset="0"/>
                <a:cs typeface="Times New Roman" pitchFamily="18" charset="0"/>
              </a:rPr>
              <a:t>aureus</a:t>
            </a:r>
            <a:r>
              <a:rPr lang="en-US" sz="2800" b="1" i="1" dirty="0" smtClean="0">
                <a:latin typeface="Times New Roman" pitchFamily="18" charset="0"/>
                <a:cs typeface="Times New Roman" pitchFamily="18" charset="0"/>
              </a:rPr>
              <a:t>, </a:t>
            </a:r>
          </a:p>
          <a:p>
            <a:pPr>
              <a:lnSpc>
                <a:spcPct val="150000"/>
              </a:lnSpc>
              <a:buFont typeface="Wingdings" pitchFamily="2" charset="2"/>
              <a:buChar char="Ø"/>
              <a:defRPr/>
            </a:pPr>
            <a:r>
              <a:rPr lang="en-US" sz="2800" b="1" dirty="0" smtClean="0">
                <a:latin typeface="Times New Roman" pitchFamily="18" charset="0"/>
                <a:cs typeface="Times New Roman" pitchFamily="18" charset="0"/>
              </a:rPr>
              <a:t>  Some </a:t>
            </a:r>
            <a:r>
              <a:rPr lang="en-US" sz="2800" b="1" i="1" dirty="0" smtClean="0">
                <a:latin typeface="Times New Roman" pitchFamily="18" charset="0"/>
                <a:cs typeface="Times New Roman" pitchFamily="18" charset="0"/>
              </a:rPr>
              <a:t>fungal </a:t>
            </a:r>
            <a:r>
              <a:rPr lang="en-US" sz="2800" b="1" dirty="0" smtClean="0">
                <a:latin typeface="Times New Roman" pitchFamily="18" charset="0"/>
                <a:cs typeface="Times New Roman" pitchFamily="18" charset="0"/>
              </a:rPr>
              <a:t>and viral infections, </a:t>
            </a:r>
          </a:p>
          <a:p>
            <a:pPr>
              <a:lnSpc>
                <a:spcPct val="150000"/>
              </a:lnSpc>
              <a:buFont typeface="Wingdings" pitchFamily="2" charset="2"/>
              <a:buChar char="Ø"/>
              <a:defRPr/>
            </a:pPr>
            <a:r>
              <a:rPr lang="en-US" sz="2800" b="1" dirty="0" smtClean="0">
                <a:latin typeface="Times New Roman" pitchFamily="18" charset="0"/>
                <a:cs typeface="Times New Roman" pitchFamily="18" charset="0"/>
              </a:rPr>
              <a:t>  Immunologic deficiencies, including </a:t>
            </a:r>
            <a:r>
              <a:rPr lang="en-US" sz="2800" b="1" dirty="0" err="1" smtClean="0">
                <a:latin typeface="Times New Roman" pitchFamily="18" charset="0"/>
                <a:cs typeface="Times New Roman" pitchFamily="18" charset="0"/>
              </a:rPr>
              <a:t>neutropenia</a:t>
            </a:r>
            <a:r>
              <a:rPr lang="en-US" sz="2800" b="1" dirty="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45201" y="624110"/>
            <a:ext cx="6589199" cy="823690"/>
          </a:xfrm>
        </p:spPr>
        <p:txBody>
          <a:bodyPr/>
          <a:lstStyle/>
          <a:p>
            <a:r>
              <a:rPr lang="en-US" b="1" dirty="0" smtClean="0">
                <a:solidFill>
                  <a:srgbClr val="7B9899"/>
                </a:solidFill>
              </a:rPr>
              <a:t>Antibiotics</a:t>
            </a:r>
          </a:p>
        </p:txBody>
      </p:sp>
      <p:sp>
        <p:nvSpPr>
          <p:cNvPr id="3" name="Content Placeholder 2"/>
          <p:cNvSpPr>
            <a:spLocks noGrp="1"/>
          </p:cNvSpPr>
          <p:nvPr>
            <p:ph sz="quarter" idx="1"/>
          </p:nvPr>
        </p:nvSpPr>
        <p:spPr>
          <a:xfrm>
            <a:off x="0" y="1527174"/>
            <a:ext cx="9143999" cy="5330825"/>
          </a:xfrm>
        </p:spPr>
        <p:txBody>
          <a:bodyPr>
            <a:normAutofit fontScale="92500" lnSpcReduction="10000"/>
          </a:bodyPr>
          <a:lstStyle/>
          <a:p>
            <a:pPr marL="548640" lvl="1" indent="-274320" fontAlgn="auto">
              <a:spcAft>
                <a:spcPts val="0"/>
              </a:spcAft>
              <a:buFont typeface="Wingdings"/>
              <a:buChar char=""/>
              <a:defRPr/>
            </a:pPr>
            <a:r>
              <a:rPr lang="en-US" sz="2800" dirty="0" smtClean="0">
                <a:solidFill>
                  <a:schemeClr val="tx1"/>
                </a:solidFill>
              </a:rPr>
              <a:t>Cultures / Antibiotics / Labs</a:t>
            </a:r>
          </a:p>
          <a:p>
            <a:pPr marL="822960" lvl="2" fontAlgn="auto">
              <a:spcAft>
                <a:spcPts val="0"/>
              </a:spcAft>
              <a:buClr>
                <a:schemeClr val="accent3"/>
              </a:buClr>
              <a:buFont typeface="Wingdings 2"/>
              <a:buChar char=""/>
              <a:defRPr/>
            </a:pPr>
            <a:r>
              <a:rPr lang="en-US" sz="2800" dirty="0"/>
              <a:t>Cultures PRIOR to Antibiotics ( 2 Sets, one peripheral and one from any line older than 48hrs)</a:t>
            </a:r>
          </a:p>
          <a:p>
            <a:pPr marL="822960" lvl="2" fontAlgn="auto">
              <a:spcAft>
                <a:spcPts val="0"/>
              </a:spcAft>
              <a:buClr>
                <a:schemeClr val="accent3"/>
              </a:buClr>
              <a:buFont typeface="Wingdings 2"/>
              <a:buChar char=""/>
              <a:defRPr/>
            </a:pPr>
            <a:r>
              <a:rPr lang="en-US" sz="2800" dirty="0"/>
              <a:t>IV </a:t>
            </a:r>
            <a:r>
              <a:rPr lang="en-US" sz="2800" dirty="0" err="1"/>
              <a:t>Abx</a:t>
            </a:r>
            <a:r>
              <a:rPr lang="en-US" sz="2800" dirty="0"/>
              <a:t> </a:t>
            </a:r>
            <a:r>
              <a:rPr lang="en-US" sz="2800" dirty="0">
                <a:solidFill>
                  <a:schemeClr val="tx1"/>
                </a:solidFill>
              </a:rPr>
              <a:t>within 3 </a:t>
            </a:r>
            <a:r>
              <a:rPr lang="en-US" sz="2800" dirty="0" err="1">
                <a:solidFill>
                  <a:schemeClr val="tx1"/>
                </a:solidFill>
              </a:rPr>
              <a:t>hrs</a:t>
            </a:r>
            <a:r>
              <a:rPr lang="en-US" sz="2800" dirty="0">
                <a:solidFill>
                  <a:schemeClr val="tx1"/>
                </a:solidFill>
              </a:rPr>
              <a:t> in the ED, within 1 </a:t>
            </a:r>
            <a:r>
              <a:rPr lang="en-US" sz="2800" dirty="0" err="1">
                <a:solidFill>
                  <a:schemeClr val="tx1"/>
                </a:solidFill>
              </a:rPr>
              <a:t>hr</a:t>
            </a:r>
            <a:r>
              <a:rPr lang="en-US" sz="2800" dirty="0">
                <a:solidFill>
                  <a:schemeClr val="tx1"/>
                </a:solidFill>
              </a:rPr>
              <a:t> in the ICU </a:t>
            </a:r>
          </a:p>
          <a:p>
            <a:pPr marL="1097280" lvl="3" fontAlgn="auto">
              <a:spcAft>
                <a:spcPts val="0"/>
              </a:spcAft>
              <a:buClr>
                <a:schemeClr val="accent4"/>
              </a:buClr>
              <a:buFont typeface="Wingdings"/>
              <a:buChar char=""/>
              <a:defRPr/>
            </a:pPr>
            <a:r>
              <a:rPr lang="en-US" sz="2800" dirty="0">
                <a:solidFill>
                  <a:schemeClr val="tx1"/>
                </a:solidFill>
              </a:rPr>
              <a:t>Broad Spectrum, combination therapy for </a:t>
            </a:r>
            <a:r>
              <a:rPr lang="en-US" sz="2800" dirty="0" err="1">
                <a:solidFill>
                  <a:schemeClr val="tx1"/>
                </a:solidFill>
              </a:rPr>
              <a:t>neutropenic</a:t>
            </a:r>
            <a:r>
              <a:rPr lang="en-US" sz="2800" dirty="0">
                <a:solidFill>
                  <a:schemeClr val="tx1"/>
                </a:solidFill>
              </a:rPr>
              <a:t> and patients with pseudomonas risk </a:t>
            </a:r>
            <a:r>
              <a:rPr lang="en-US" sz="2800" dirty="0" smtClean="0">
                <a:solidFill>
                  <a:schemeClr val="tx1"/>
                </a:solidFill>
              </a:rPr>
              <a:t>factors</a:t>
            </a:r>
          </a:p>
          <a:p>
            <a:pPr marL="1097280" lvl="3" fontAlgn="auto">
              <a:spcAft>
                <a:spcPts val="0"/>
              </a:spcAft>
              <a:buClr>
                <a:schemeClr val="accent4"/>
              </a:buClr>
              <a:buFont typeface="Wingdings"/>
              <a:buChar char=""/>
              <a:defRPr/>
            </a:pPr>
            <a:r>
              <a:rPr lang="en-US" sz="2800" dirty="0" err="1" smtClean="0">
                <a:solidFill>
                  <a:srgbClr val="C00000"/>
                </a:solidFill>
              </a:rPr>
              <a:t>Vancomycin</a:t>
            </a:r>
            <a:r>
              <a:rPr lang="en-US" sz="2800" dirty="0" smtClean="0">
                <a:solidFill>
                  <a:srgbClr val="C00000"/>
                </a:solidFill>
              </a:rPr>
              <a:t> </a:t>
            </a:r>
            <a:r>
              <a:rPr lang="en-US" sz="2800" dirty="0">
                <a:solidFill>
                  <a:srgbClr val="C00000"/>
                </a:solidFill>
              </a:rPr>
              <a:t>PLUS </a:t>
            </a:r>
            <a:r>
              <a:rPr lang="en-US" sz="2800" dirty="0" err="1" smtClean="0">
                <a:solidFill>
                  <a:srgbClr val="C00000"/>
                </a:solidFill>
              </a:rPr>
              <a:t>Zosyn</a:t>
            </a:r>
            <a:endParaRPr lang="en-US" sz="2800" dirty="0" smtClean="0">
              <a:solidFill>
                <a:schemeClr val="tx1"/>
              </a:solidFill>
            </a:endParaRPr>
          </a:p>
          <a:p>
            <a:pPr marL="548640" lvl="1" indent="-274320" fontAlgn="auto">
              <a:spcAft>
                <a:spcPts val="0"/>
              </a:spcAft>
              <a:buFont typeface="Wingdings"/>
              <a:buChar char=""/>
              <a:defRPr/>
            </a:pPr>
            <a:r>
              <a:rPr lang="en-US" sz="2800" dirty="0" smtClean="0">
                <a:solidFill>
                  <a:schemeClr val="tx1"/>
                </a:solidFill>
              </a:rPr>
              <a:t>Consider need for Source Control !</a:t>
            </a:r>
          </a:p>
          <a:p>
            <a:pPr marL="822960" lvl="2" fontAlgn="auto">
              <a:spcAft>
                <a:spcPts val="0"/>
              </a:spcAft>
              <a:buClr>
                <a:schemeClr val="accent3"/>
              </a:buClr>
              <a:buFont typeface="Wingdings 2"/>
              <a:buChar char=""/>
              <a:defRPr/>
            </a:pPr>
            <a:r>
              <a:rPr lang="en-US" sz="2800" dirty="0"/>
              <a:t>Drainage of abscess or cholangitis, removal of infected catheters, debridement or amputation of osteomyelitis</a:t>
            </a:r>
          </a:p>
          <a:p>
            <a:pPr marL="274320" lvl="1" indent="0" fontAlgn="auto">
              <a:spcAft>
                <a:spcPts val="0"/>
              </a:spcAft>
              <a:buFont typeface="Wingdings"/>
              <a:buNone/>
              <a:defRPr/>
            </a:pPr>
            <a:endParaRPr lang="en-US" dirty="0" smtClean="0">
              <a:solidFill>
                <a:schemeClr val="tx1"/>
              </a:solidFill>
            </a:endParaRPr>
          </a:p>
          <a:p>
            <a:pPr lvl="4" fontAlgn="auto">
              <a:spcAft>
                <a:spcPts val="0"/>
              </a:spcAft>
              <a:buClr>
                <a:schemeClr val="accent5"/>
              </a:buClr>
              <a:buFontTx/>
              <a:buNone/>
              <a:defRPr/>
            </a:pPr>
            <a:endParaRPr lang="en-US" dirty="0" smtClean="0"/>
          </a:p>
          <a:p>
            <a:pPr marL="1097280" lvl="3" fontAlgn="auto">
              <a:spcAft>
                <a:spcPts val="0"/>
              </a:spcAft>
              <a:buClr>
                <a:schemeClr val="accent4"/>
              </a:buClr>
              <a:buFont typeface="Wingdings"/>
              <a:buChar char=""/>
              <a:defRPr/>
            </a:pPr>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89D3DA9-7E88-4C32-9E11-238AAF14BCF2}"/>
              </a:ext>
            </a:extLst>
          </p:cNvPr>
          <p:cNvSpPr>
            <a:spLocks noGrp="1"/>
          </p:cNvSpPr>
          <p:nvPr>
            <p:ph type="body" sz="quarter" idx="15"/>
          </p:nvPr>
        </p:nvSpPr>
        <p:spPr>
          <a:xfrm>
            <a:off x="457199" y="1523999"/>
            <a:ext cx="8532055" cy="4609515"/>
          </a:xfrm>
        </p:spPr>
        <p:txBody>
          <a:bodyPr/>
          <a:lstStyle/>
          <a:p>
            <a:pPr marL="457200" indent="-457200" algn="l">
              <a:buFont typeface="Arial" panose="020B0604020202020204" pitchFamily="34" charset="0"/>
              <a:buChar char="•"/>
            </a:pPr>
            <a:r>
              <a:rPr lang="en-US" sz="3600" dirty="0"/>
              <a:t>Choose Aminoglycosides or Aztreonam or Ciprofloxacin</a:t>
            </a:r>
          </a:p>
          <a:p>
            <a:pPr marL="457200" indent="-457200" algn="l">
              <a:buFont typeface="Arial" panose="020B0604020202020204" pitchFamily="34" charset="0"/>
              <a:buChar char="•"/>
            </a:pPr>
            <a:r>
              <a:rPr lang="en-US" sz="3600" dirty="0"/>
              <a:t>Cephalosporins, </a:t>
            </a:r>
            <a:r>
              <a:rPr lang="en-US" sz="3200" dirty="0"/>
              <a:t>(1</a:t>
            </a:r>
            <a:r>
              <a:rPr lang="en-US" sz="3200" baseline="30000" dirty="0"/>
              <a:t>st</a:t>
            </a:r>
            <a:r>
              <a:rPr lang="en-US" sz="3200" dirty="0"/>
              <a:t> and 2</a:t>
            </a:r>
            <a:r>
              <a:rPr lang="en-US" sz="3200" baseline="30000" dirty="0"/>
              <a:t>nd</a:t>
            </a:r>
            <a:r>
              <a:rPr lang="en-US" sz="3200" dirty="0"/>
              <a:t> Generation)</a:t>
            </a:r>
            <a:r>
              <a:rPr lang="en-US" sz="3600" dirty="0"/>
              <a:t>   </a:t>
            </a:r>
            <a:r>
              <a:rPr lang="en-US" sz="2800" i="1" dirty="0"/>
              <a:t>- or – </a:t>
            </a:r>
            <a:r>
              <a:rPr lang="en-US" sz="3600" dirty="0"/>
              <a:t>Clindamycin </a:t>
            </a:r>
            <a:r>
              <a:rPr lang="en-US" sz="2800" i="1" dirty="0"/>
              <a:t>- or -</a:t>
            </a:r>
            <a:r>
              <a:rPr lang="en-US" sz="2800" dirty="0"/>
              <a:t> </a:t>
            </a:r>
            <a:r>
              <a:rPr lang="en-US" sz="3600" dirty="0" err="1"/>
              <a:t>Daptomycin</a:t>
            </a:r>
            <a:r>
              <a:rPr lang="en-US" sz="3600" dirty="0"/>
              <a:t> </a:t>
            </a:r>
            <a:r>
              <a:rPr lang="en-US" sz="2800" dirty="0"/>
              <a:t>- </a:t>
            </a:r>
            <a:r>
              <a:rPr lang="en-US" sz="2800" i="1" dirty="0"/>
              <a:t>or - </a:t>
            </a:r>
            <a:r>
              <a:rPr lang="en-US" sz="3600" dirty="0" err="1"/>
              <a:t>Glycopeptides</a:t>
            </a:r>
            <a:r>
              <a:rPr lang="en-US" sz="3600" dirty="0"/>
              <a:t> </a:t>
            </a:r>
            <a:r>
              <a:rPr lang="en-US" sz="2800" i="1" dirty="0"/>
              <a:t>- or - </a:t>
            </a:r>
            <a:r>
              <a:rPr lang="en-US" sz="3600" dirty="0"/>
              <a:t>Linezolid </a:t>
            </a:r>
            <a:r>
              <a:rPr lang="en-US" sz="2800" i="1" dirty="0"/>
              <a:t>- or -</a:t>
            </a:r>
            <a:r>
              <a:rPr lang="en-US" sz="3600" dirty="0"/>
              <a:t> Macrolides </a:t>
            </a:r>
            <a:r>
              <a:rPr lang="en-US" sz="2800" i="1" dirty="0"/>
              <a:t>- or -</a:t>
            </a:r>
            <a:r>
              <a:rPr lang="en-US" sz="3600" dirty="0"/>
              <a:t> Penicillins</a:t>
            </a:r>
          </a:p>
          <a:p>
            <a:endParaRPr lang="en-US" sz="3200" dirty="0"/>
          </a:p>
        </p:txBody>
      </p:sp>
      <p:sp>
        <p:nvSpPr>
          <p:cNvPr id="3" name="Title 2">
            <a:extLst>
              <a:ext uri="{FF2B5EF4-FFF2-40B4-BE49-F238E27FC236}">
                <a16:creationId xmlns:a16="http://schemas.microsoft.com/office/drawing/2014/main" xmlns="" id="{23B16142-30AA-4E82-9B9A-F7C10CE0336C}"/>
              </a:ext>
            </a:extLst>
          </p:cNvPr>
          <p:cNvSpPr>
            <a:spLocks noGrp="1"/>
          </p:cNvSpPr>
          <p:nvPr>
            <p:ph type="title"/>
          </p:nvPr>
        </p:nvSpPr>
        <p:spPr/>
        <p:txBody>
          <a:bodyPr>
            <a:normAutofit/>
          </a:bodyPr>
          <a:lstStyle/>
          <a:p>
            <a:pPr algn="ctr"/>
            <a:r>
              <a:rPr lang="en-US" sz="2800" dirty="0">
                <a:solidFill>
                  <a:srgbClr val="C03137"/>
                </a:solidFill>
              </a:rPr>
              <a:t>COMBINATION THERAPY</a:t>
            </a:r>
          </a:p>
        </p:txBody>
      </p:sp>
      <p:sp>
        <p:nvSpPr>
          <p:cNvPr id="4" name="Text Placeholder 3">
            <a:extLst>
              <a:ext uri="{FF2B5EF4-FFF2-40B4-BE49-F238E27FC236}">
                <a16:creationId xmlns:a16="http://schemas.microsoft.com/office/drawing/2014/main" xmlns="" id="{1E535B32-D93E-436A-88E0-54DCF5E8388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xmlns="" val="1166344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942013" y="6308725"/>
            <a:ext cx="3886200" cy="260350"/>
          </a:xfrm>
          <a:prstGeom prst="rect">
            <a:avLst/>
          </a:prstGeom>
          <a:noFill/>
          <a:ln w="9525">
            <a:noFill/>
            <a:miter lim="800000"/>
            <a:headEnd/>
            <a:tailEnd/>
          </a:ln>
        </p:spPr>
        <p:txBody>
          <a:bodyPr>
            <a:spAutoFit/>
          </a:bodyPr>
          <a:lstStyle/>
          <a:p>
            <a:pPr>
              <a:spcBef>
                <a:spcPct val="50000"/>
              </a:spcBef>
            </a:pPr>
            <a:r>
              <a:rPr lang="en-US" sz="1100">
                <a:solidFill>
                  <a:schemeClr val="bg1">
                    <a:lumMod val="50000"/>
                  </a:schemeClr>
                </a:solidFill>
              </a:rPr>
              <a:t>Kumar et al. </a:t>
            </a:r>
            <a:r>
              <a:rPr lang="en-US" sz="1100" i="1">
                <a:solidFill>
                  <a:schemeClr val="bg1">
                    <a:lumMod val="50000"/>
                  </a:schemeClr>
                </a:solidFill>
              </a:rPr>
              <a:t>CCM</a:t>
            </a:r>
            <a:r>
              <a:rPr lang="en-US" sz="1100">
                <a:solidFill>
                  <a:schemeClr val="bg1">
                    <a:lumMod val="50000"/>
                  </a:schemeClr>
                </a:solidFill>
              </a:rPr>
              <a:t>. 2006:34:1589-96.</a:t>
            </a:r>
          </a:p>
        </p:txBody>
      </p:sp>
      <p:sp>
        <p:nvSpPr>
          <p:cNvPr id="40964" name="Rectangle 4"/>
          <p:cNvSpPr>
            <a:spLocks noChangeArrowheads="1"/>
          </p:cNvSpPr>
          <p:nvPr/>
        </p:nvSpPr>
        <p:spPr bwMode="auto">
          <a:xfrm>
            <a:off x="2484438" y="2038350"/>
            <a:ext cx="4572000" cy="3200400"/>
          </a:xfrm>
          <a:prstGeom prst="rect">
            <a:avLst/>
          </a:prstGeom>
          <a:noFill/>
          <a:ln w="9525">
            <a:noFill/>
            <a:miter lim="800000"/>
            <a:headEnd/>
            <a:tailEnd/>
          </a:ln>
        </p:spPr>
        <p:txBody>
          <a:bodyPr/>
          <a:lstStyle/>
          <a:p>
            <a:endParaRPr lang="en-US"/>
          </a:p>
        </p:txBody>
      </p:sp>
      <p:sp>
        <p:nvSpPr>
          <p:cNvPr id="40965" name="Rectangle 5"/>
          <p:cNvSpPr>
            <a:spLocks noChangeArrowheads="1"/>
          </p:cNvSpPr>
          <p:nvPr/>
        </p:nvSpPr>
        <p:spPr bwMode="auto">
          <a:xfrm>
            <a:off x="3095625" y="5956300"/>
            <a:ext cx="3211135" cy="276999"/>
          </a:xfrm>
          <a:prstGeom prst="rect">
            <a:avLst/>
          </a:prstGeom>
          <a:noFill/>
          <a:ln w="9525">
            <a:noFill/>
            <a:miter lim="800000"/>
            <a:headEnd/>
            <a:tailEnd/>
          </a:ln>
        </p:spPr>
        <p:txBody>
          <a:bodyPr wrap="none" lIns="0" tIns="0" rIns="0" bIns="0">
            <a:spAutoFit/>
          </a:bodyPr>
          <a:lstStyle/>
          <a:p>
            <a:r>
              <a:rPr lang="en-US" dirty="0">
                <a:solidFill>
                  <a:schemeClr val="bg1">
                    <a:lumMod val="50000"/>
                  </a:schemeClr>
                </a:solidFill>
              </a:rPr>
              <a:t>time from hypotension onset (hrs)</a:t>
            </a:r>
            <a:endParaRPr lang="en-US" sz="2000" dirty="0">
              <a:solidFill>
                <a:schemeClr val="bg1">
                  <a:lumMod val="50000"/>
                </a:schemeClr>
              </a:solidFill>
              <a:latin typeface="Arial Narrow" pitchFamily="34" charset="0"/>
            </a:endParaRPr>
          </a:p>
        </p:txBody>
      </p:sp>
      <p:sp>
        <p:nvSpPr>
          <p:cNvPr id="40966" name="Line 6"/>
          <p:cNvSpPr>
            <a:spLocks noChangeShapeType="1"/>
          </p:cNvSpPr>
          <p:nvPr/>
        </p:nvSpPr>
        <p:spPr bwMode="auto">
          <a:xfrm>
            <a:off x="2484438" y="5238750"/>
            <a:ext cx="4572000" cy="1588"/>
          </a:xfrm>
          <a:prstGeom prst="line">
            <a:avLst/>
          </a:prstGeom>
          <a:noFill/>
          <a:ln w="25400">
            <a:solidFill>
              <a:schemeClr val="bg1"/>
            </a:solidFill>
            <a:round/>
            <a:headEnd/>
            <a:tailEnd/>
          </a:ln>
        </p:spPr>
        <p:txBody>
          <a:bodyPr/>
          <a:lstStyle/>
          <a:p>
            <a:endParaRPr lang="en-GB"/>
          </a:p>
        </p:txBody>
      </p:sp>
      <p:sp>
        <p:nvSpPr>
          <p:cNvPr id="40967" name="Line 7"/>
          <p:cNvSpPr>
            <a:spLocks noChangeShapeType="1"/>
          </p:cNvSpPr>
          <p:nvPr/>
        </p:nvSpPr>
        <p:spPr bwMode="auto">
          <a:xfrm flipV="1">
            <a:off x="2836863" y="5238750"/>
            <a:ext cx="1587" cy="46038"/>
          </a:xfrm>
          <a:prstGeom prst="line">
            <a:avLst/>
          </a:prstGeom>
          <a:noFill/>
          <a:ln w="25400">
            <a:solidFill>
              <a:schemeClr val="bg1"/>
            </a:solidFill>
            <a:round/>
            <a:headEnd/>
            <a:tailEnd/>
          </a:ln>
        </p:spPr>
        <p:txBody>
          <a:bodyPr/>
          <a:lstStyle/>
          <a:p>
            <a:endParaRPr lang="en-GB"/>
          </a:p>
        </p:txBody>
      </p:sp>
      <p:sp>
        <p:nvSpPr>
          <p:cNvPr id="40968" name="Line 8"/>
          <p:cNvSpPr>
            <a:spLocks noChangeShapeType="1"/>
          </p:cNvSpPr>
          <p:nvPr/>
        </p:nvSpPr>
        <p:spPr bwMode="auto">
          <a:xfrm flipV="1">
            <a:off x="3187700" y="5238750"/>
            <a:ext cx="1588" cy="46038"/>
          </a:xfrm>
          <a:prstGeom prst="line">
            <a:avLst/>
          </a:prstGeom>
          <a:noFill/>
          <a:ln w="25400">
            <a:solidFill>
              <a:schemeClr val="bg1"/>
            </a:solidFill>
            <a:round/>
            <a:headEnd/>
            <a:tailEnd/>
          </a:ln>
        </p:spPr>
        <p:txBody>
          <a:bodyPr/>
          <a:lstStyle/>
          <a:p>
            <a:endParaRPr lang="en-GB"/>
          </a:p>
        </p:txBody>
      </p:sp>
      <p:sp>
        <p:nvSpPr>
          <p:cNvPr id="40969" name="Line 9"/>
          <p:cNvSpPr>
            <a:spLocks noChangeShapeType="1"/>
          </p:cNvSpPr>
          <p:nvPr/>
        </p:nvSpPr>
        <p:spPr bwMode="auto">
          <a:xfrm flipV="1">
            <a:off x="3540125" y="5238750"/>
            <a:ext cx="1588" cy="46038"/>
          </a:xfrm>
          <a:prstGeom prst="line">
            <a:avLst/>
          </a:prstGeom>
          <a:noFill/>
          <a:ln w="25400">
            <a:solidFill>
              <a:schemeClr val="bg1"/>
            </a:solidFill>
            <a:round/>
            <a:headEnd/>
            <a:tailEnd/>
          </a:ln>
        </p:spPr>
        <p:txBody>
          <a:bodyPr/>
          <a:lstStyle/>
          <a:p>
            <a:endParaRPr lang="en-GB"/>
          </a:p>
        </p:txBody>
      </p:sp>
      <p:sp>
        <p:nvSpPr>
          <p:cNvPr id="40970" name="Line 10"/>
          <p:cNvSpPr>
            <a:spLocks noChangeShapeType="1"/>
          </p:cNvSpPr>
          <p:nvPr/>
        </p:nvSpPr>
        <p:spPr bwMode="auto">
          <a:xfrm flipV="1">
            <a:off x="3890963" y="5238750"/>
            <a:ext cx="1587" cy="46038"/>
          </a:xfrm>
          <a:prstGeom prst="line">
            <a:avLst/>
          </a:prstGeom>
          <a:noFill/>
          <a:ln w="25400">
            <a:solidFill>
              <a:schemeClr val="bg1"/>
            </a:solidFill>
            <a:round/>
            <a:headEnd/>
            <a:tailEnd/>
          </a:ln>
        </p:spPr>
        <p:txBody>
          <a:bodyPr/>
          <a:lstStyle/>
          <a:p>
            <a:endParaRPr lang="en-GB"/>
          </a:p>
        </p:txBody>
      </p:sp>
      <p:sp>
        <p:nvSpPr>
          <p:cNvPr id="40971" name="Line 11"/>
          <p:cNvSpPr>
            <a:spLocks noChangeShapeType="1"/>
          </p:cNvSpPr>
          <p:nvPr/>
        </p:nvSpPr>
        <p:spPr bwMode="auto">
          <a:xfrm flipV="1">
            <a:off x="4243388" y="5238750"/>
            <a:ext cx="1587" cy="46038"/>
          </a:xfrm>
          <a:prstGeom prst="line">
            <a:avLst/>
          </a:prstGeom>
          <a:noFill/>
          <a:ln w="25400">
            <a:solidFill>
              <a:schemeClr val="bg1"/>
            </a:solidFill>
            <a:round/>
            <a:headEnd/>
            <a:tailEnd/>
          </a:ln>
        </p:spPr>
        <p:txBody>
          <a:bodyPr/>
          <a:lstStyle/>
          <a:p>
            <a:endParaRPr lang="en-GB"/>
          </a:p>
        </p:txBody>
      </p:sp>
      <p:sp>
        <p:nvSpPr>
          <p:cNvPr id="40972" name="Line 12"/>
          <p:cNvSpPr>
            <a:spLocks noChangeShapeType="1"/>
          </p:cNvSpPr>
          <p:nvPr/>
        </p:nvSpPr>
        <p:spPr bwMode="auto">
          <a:xfrm flipV="1">
            <a:off x="4594225" y="5238750"/>
            <a:ext cx="1588" cy="46038"/>
          </a:xfrm>
          <a:prstGeom prst="line">
            <a:avLst/>
          </a:prstGeom>
          <a:noFill/>
          <a:ln w="25400">
            <a:solidFill>
              <a:schemeClr val="bg1"/>
            </a:solidFill>
            <a:round/>
            <a:headEnd/>
            <a:tailEnd/>
          </a:ln>
        </p:spPr>
        <p:txBody>
          <a:bodyPr/>
          <a:lstStyle/>
          <a:p>
            <a:endParaRPr lang="en-GB"/>
          </a:p>
        </p:txBody>
      </p:sp>
      <p:sp>
        <p:nvSpPr>
          <p:cNvPr id="40973" name="Line 13"/>
          <p:cNvSpPr>
            <a:spLocks noChangeShapeType="1"/>
          </p:cNvSpPr>
          <p:nvPr/>
        </p:nvSpPr>
        <p:spPr bwMode="auto">
          <a:xfrm flipV="1">
            <a:off x="4946650" y="5238750"/>
            <a:ext cx="1588" cy="46038"/>
          </a:xfrm>
          <a:prstGeom prst="line">
            <a:avLst/>
          </a:prstGeom>
          <a:noFill/>
          <a:ln w="25400">
            <a:solidFill>
              <a:schemeClr val="bg1"/>
            </a:solidFill>
            <a:round/>
            <a:headEnd/>
            <a:tailEnd/>
          </a:ln>
        </p:spPr>
        <p:txBody>
          <a:bodyPr/>
          <a:lstStyle/>
          <a:p>
            <a:endParaRPr lang="en-GB"/>
          </a:p>
        </p:txBody>
      </p:sp>
      <p:sp>
        <p:nvSpPr>
          <p:cNvPr id="40974" name="Line 14"/>
          <p:cNvSpPr>
            <a:spLocks noChangeShapeType="1"/>
          </p:cNvSpPr>
          <p:nvPr/>
        </p:nvSpPr>
        <p:spPr bwMode="auto">
          <a:xfrm flipV="1">
            <a:off x="5297488" y="5238750"/>
            <a:ext cx="1587" cy="46038"/>
          </a:xfrm>
          <a:prstGeom prst="line">
            <a:avLst/>
          </a:prstGeom>
          <a:noFill/>
          <a:ln w="25400">
            <a:solidFill>
              <a:schemeClr val="bg1"/>
            </a:solidFill>
            <a:round/>
            <a:headEnd/>
            <a:tailEnd/>
          </a:ln>
        </p:spPr>
        <p:txBody>
          <a:bodyPr/>
          <a:lstStyle/>
          <a:p>
            <a:endParaRPr lang="en-GB"/>
          </a:p>
        </p:txBody>
      </p:sp>
      <p:sp>
        <p:nvSpPr>
          <p:cNvPr id="40975" name="Line 15"/>
          <p:cNvSpPr>
            <a:spLocks noChangeShapeType="1"/>
          </p:cNvSpPr>
          <p:nvPr/>
        </p:nvSpPr>
        <p:spPr bwMode="auto">
          <a:xfrm flipV="1">
            <a:off x="5649913" y="5238750"/>
            <a:ext cx="1587" cy="46038"/>
          </a:xfrm>
          <a:prstGeom prst="line">
            <a:avLst/>
          </a:prstGeom>
          <a:noFill/>
          <a:ln w="25400">
            <a:solidFill>
              <a:schemeClr val="bg1"/>
            </a:solidFill>
            <a:round/>
            <a:headEnd/>
            <a:tailEnd/>
          </a:ln>
        </p:spPr>
        <p:txBody>
          <a:bodyPr/>
          <a:lstStyle/>
          <a:p>
            <a:endParaRPr lang="en-GB"/>
          </a:p>
        </p:txBody>
      </p:sp>
      <p:sp>
        <p:nvSpPr>
          <p:cNvPr id="40976" name="Line 16"/>
          <p:cNvSpPr>
            <a:spLocks noChangeShapeType="1"/>
          </p:cNvSpPr>
          <p:nvPr/>
        </p:nvSpPr>
        <p:spPr bwMode="auto">
          <a:xfrm flipV="1">
            <a:off x="6002338" y="5238750"/>
            <a:ext cx="1587" cy="46038"/>
          </a:xfrm>
          <a:prstGeom prst="line">
            <a:avLst/>
          </a:prstGeom>
          <a:noFill/>
          <a:ln w="25400">
            <a:solidFill>
              <a:schemeClr val="bg1"/>
            </a:solidFill>
            <a:round/>
            <a:headEnd/>
            <a:tailEnd/>
          </a:ln>
        </p:spPr>
        <p:txBody>
          <a:bodyPr/>
          <a:lstStyle/>
          <a:p>
            <a:endParaRPr lang="en-GB"/>
          </a:p>
        </p:txBody>
      </p:sp>
      <p:sp>
        <p:nvSpPr>
          <p:cNvPr id="40977" name="Line 17"/>
          <p:cNvSpPr>
            <a:spLocks noChangeShapeType="1"/>
          </p:cNvSpPr>
          <p:nvPr/>
        </p:nvSpPr>
        <p:spPr bwMode="auto">
          <a:xfrm flipV="1">
            <a:off x="6353175" y="5238750"/>
            <a:ext cx="1588" cy="46038"/>
          </a:xfrm>
          <a:prstGeom prst="line">
            <a:avLst/>
          </a:prstGeom>
          <a:noFill/>
          <a:ln w="25400">
            <a:solidFill>
              <a:schemeClr val="bg1"/>
            </a:solidFill>
            <a:round/>
            <a:headEnd/>
            <a:tailEnd/>
          </a:ln>
        </p:spPr>
        <p:txBody>
          <a:bodyPr/>
          <a:lstStyle/>
          <a:p>
            <a:endParaRPr lang="en-GB"/>
          </a:p>
        </p:txBody>
      </p:sp>
      <p:sp>
        <p:nvSpPr>
          <p:cNvPr id="40978" name="Line 18"/>
          <p:cNvSpPr>
            <a:spLocks noChangeShapeType="1"/>
          </p:cNvSpPr>
          <p:nvPr/>
        </p:nvSpPr>
        <p:spPr bwMode="auto">
          <a:xfrm flipV="1">
            <a:off x="6705600" y="5238750"/>
            <a:ext cx="1588" cy="46038"/>
          </a:xfrm>
          <a:prstGeom prst="line">
            <a:avLst/>
          </a:prstGeom>
          <a:noFill/>
          <a:ln w="25400">
            <a:solidFill>
              <a:schemeClr val="bg1"/>
            </a:solidFill>
            <a:round/>
            <a:headEnd/>
            <a:tailEnd/>
          </a:ln>
        </p:spPr>
        <p:txBody>
          <a:bodyPr/>
          <a:lstStyle/>
          <a:p>
            <a:endParaRPr lang="en-GB"/>
          </a:p>
        </p:txBody>
      </p:sp>
      <p:sp>
        <p:nvSpPr>
          <p:cNvPr id="40979" name="Rectangle 19"/>
          <p:cNvSpPr>
            <a:spLocks noChangeArrowheads="1"/>
          </p:cNvSpPr>
          <p:nvPr/>
        </p:nvSpPr>
        <p:spPr bwMode="auto">
          <a:xfrm rot="-2700000">
            <a:off x="2539525" y="5445840"/>
            <a:ext cx="426399" cy="246221"/>
          </a:xfrm>
          <a:prstGeom prst="rect">
            <a:avLst/>
          </a:prstGeom>
          <a:noFill/>
          <a:ln w="9525">
            <a:noFill/>
            <a:miter lim="800000"/>
            <a:headEnd/>
            <a:tailEnd/>
          </a:ln>
        </p:spPr>
        <p:txBody>
          <a:bodyPr wrap="none" lIns="0" tIns="0" rIns="0" bIns="0">
            <a:spAutoFit/>
          </a:bodyPr>
          <a:lstStyle/>
          <a:p>
            <a:r>
              <a:rPr lang="en-US" sz="1600" dirty="0">
                <a:solidFill>
                  <a:schemeClr val="bg1">
                    <a:lumMod val="50000"/>
                  </a:schemeClr>
                </a:solidFill>
              </a:rPr>
              <a:t>0-0.5</a:t>
            </a:r>
            <a:endParaRPr lang="en-US" sz="2000" dirty="0">
              <a:solidFill>
                <a:schemeClr val="bg1">
                  <a:lumMod val="50000"/>
                </a:schemeClr>
              </a:solidFill>
              <a:latin typeface="Arial Narrow" pitchFamily="34" charset="0"/>
            </a:endParaRPr>
          </a:p>
        </p:txBody>
      </p:sp>
      <p:sp>
        <p:nvSpPr>
          <p:cNvPr id="40980" name="Rectangle 20"/>
          <p:cNvSpPr>
            <a:spLocks noChangeArrowheads="1"/>
          </p:cNvSpPr>
          <p:nvPr/>
        </p:nvSpPr>
        <p:spPr bwMode="auto">
          <a:xfrm rot="-2700000">
            <a:off x="2891950" y="5445840"/>
            <a:ext cx="426399"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0.5-1</a:t>
            </a:r>
            <a:endParaRPr lang="en-US" sz="2000">
              <a:solidFill>
                <a:schemeClr val="bg1">
                  <a:lumMod val="50000"/>
                </a:schemeClr>
              </a:solidFill>
              <a:latin typeface="Arial Narrow" pitchFamily="34" charset="0"/>
            </a:endParaRPr>
          </a:p>
        </p:txBody>
      </p:sp>
      <p:sp>
        <p:nvSpPr>
          <p:cNvPr id="40981" name="Rectangle 21"/>
          <p:cNvSpPr>
            <a:spLocks noChangeArrowheads="1"/>
          </p:cNvSpPr>
          <p:nvPr/>
        </p:nvSpPr>
        <p:spPr bwMode="auto">
          <a:xfrm rot="-2700000">
            <a:off x="3259415" y="5506165"/>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1-2</a:t>
            </a:r>
            <a:endParaRPr lang="en-US" sz="2000">
              <a:solidFill>
                <a:schemeClr val="bg1">
                  <a:lumMod val="50000"/>
                </a:schemeClr>
              </a:solidFill>
              <a:latin typeface="Arial Narrow" pitchFamily="34" charset="0"/>
            </a:endParaRPr>
          </a:p>
        </p:txBody>
      </p:sp>
      <p:sp>
        <p:nvSpPr>
          <p:cNvPr id="40982" name="Rectangle 22"/>
          <p:cNvSpPr>
            <a:spLocks noChangeArrowheads="1"/>
          </p:cNvSpPr>
          <p:nvPr/>
        </p:nvSpPr>
        <p:spPr bwMode="auto">
          <a:xfrm rot="-2700000">
            <a:off x="3611840" y="5506165"/>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2-3</a:t>
            </a:r>
            <a:endParaRPr lang="en-US" sz="2000">
              <a:solidFill>
                <a:schemeClr val="bg1">
                  <a:lumMod val="50000"/>
                </a:schemeClr>
              </a:solidFill>
              <a:latin typeface="Arial Narrow" pitchFamily="34" charset="0"/>
            </a:endParaRPr>
          </a:p>
        </p:txBody>
      </p:sp>
      <p:sp>
        <p:nvSpPr>
          <p:cNvPr id="40983" name="Rectangle 23"/>
          <p:cNvSpPr>
            <a:spLocks noChangeArrowheads="1"/>
          </p:cNvSpPr>
          <p:nvPr/>
        </p:nvSpPr>
        <p:spPr bwMode="auto">
          <a:xfrm rot="-2700000">
            <a:off x="3962677" y="5506164"/>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3-4</a:t>
            </a:r>
            <a:endParaRPr lang="en-US" sz="2000">
              <a:solidFill>
                <a:schemeClr val="bg1">
                  <a:lumMod val="50000"/>
                </a:schemeClr>
              </a:solidFill>
              <a:latin typeface="Arial Narrow" pitchFamily="34" charset="0"/>
            </a:endParaRPr>
          </a:p>
        </p:txBody>
      </p:sp>
      <p:sp>
        <p:nvSpPr>
          <p:cNvPr id="40984" name="Rectangle 24"/>
          <p:cNvSpPr>
            <a:spLocks noChangeArrowheads="1"/>
          </p:cNvSpPr>
          <p:nvPr/>
        </p:nvSpPr>
        <p:spPr bwMode="auto">
          <a:xfrm rot="-2700000">
            <a:off x="4313515" y="5506165"/>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4-5</a:t>
            </a:r>
            <a:endParaRPr lang="en-US" sz="2000">
              <a:solidFill>
                <a:schemeClr val="bg1">
                  <a:lumMod val="50000"/>
                </a:schemeClr>
              </a:solidFill>
              <a:latin typeface="Arial Narrow" pitchFamily="34" charset="0"/>
            </a:endParaRPr>
          </a:p>
        </p:txBody>
      </p:sp>
      <p:sp>
        <p:nvSpPr>
          <p:cNvPr id="40985" name="Rectangle 25"/>
          <p:cNvSpPr>
            <a:spLocks noChangeArrowheads="1"/>
          </p:cNvSpPr>
          <p:nvPr/>
        </p:nvSpPr>
        <p:spPr bwMode="auto">
          <a:xfrm rot="-2700000">
            <a:off x="4665940" y="5506165"/>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5-6</a:t>
            </a:r>
            <a:endParaRPr lang="en-US" sz="2000">
              <a:solidFill>
                <a:schemeClr val="bg1">
                  <a:lumMod val="50000"/>
                </a:schemeClr>
              </a:solidFill>
              <a:latin typeface="Arial Narrow" pitchFamily="34" charset="0"/>
            </a:endParaRPr>
          </a:p>
        </p:txBody>
      </p:sp>
      <p:sp>
        <p:nvSpPr>
          <p:cNvPr id="40986" name="Rectangle 26"/>
          <p:cNvSpPr>
            <a:spLocks noChangeArrowheads="1"/>
          </p:cNvSpPr>
          <p:nvPr/>
        </p:nvSpPr>
        <p:spPr bwMode="auto">
          <a:xfrm rot="-2700000">
            <a:off x="5016777" y="5506164"/>
            <a:ext cx="27090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6-9</a:t>
            </a:r>
            <a:endParaRPr lang="en-US" sz="2000">
              <a:solidFill>
                <a:schemeClr val="bg1">
                  <a:lumMod val="50000"/>
                </a:schemeClr>
              </a:solidFill>
              <a:latin typeface="Arial Narrow" pitchFamily="34" charset="0"/>
            </a:endParaRPr>
          </a:p>
        </p:txBody>
      </p:sp>
      <p:sp>
        <p:nvSpPr>
          <p:cNvPr id="40987" name="Rectangle 27"/>
          <p:cNvSpPr>
            <a:spLocks noChangeArrowheads="1"/>
          </p:cNvSpPr>
          <p:nvPr/>
        </p:nvSpPr>
        <p:spPr bwMode="auto">
          <a:xfrm rot="-2700000">
            <a:off x="5357586" y="5466477"/>
            <a:ext cx="375103"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9-12</a:t>
            </a:r>
            <a:endParaRPr lang="en-US" sz="2000">
              <a:solidFill>
                <a:schemeClr val="bg1">
                  <a:lumMod val="50000"/>
                </a:schemeClr>
              </a:solidFill>
              <a:latin typeface="Arial Narrow" pitchFamily="34" charset="0"/>
            </a:endParaRPr>
          </a:p>
        </p:txBody>
      </p:sp>
      <p:sp>
        <p:nvSpPr>
          <p:cNvPr id="40988" name="Rectangle 28"/>
          <p:cNvSpPr>
            <a:spLocks noChangeArrowheads="1"/>
          </p:cNvSpPr>
          <p:nvPr/>
        </p:nvSpPr>
        <p:spPr bwMode="auto">
          <a:xfrm rot="-2700000">
            <a:off x="5698395" y="5428377"/>
            <a:ext cx="47929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12-24</a:t>
            </a:r>
            <a:endParaRPr lang="en-US" sz="2000">
              <a:solidFill>
                <a:schemeClr val="bg1">
                  <a:lumMod val="50000"/>
                </a:schemeClr>
              </a:solidFill>
              <a:latin typeface="Arial Narrow" pitchFamily="34" charset="0"/>
            </a:endParaRPr>
          </a:p>
        </p:txBody>
      </p:sp>
      <p:sp>
        <p:nvSpPr>
          <p:cNvPr id="40989" name="Rectangle 29"/>
          <p:cNvSpPr>
            <a:spLocks noChangeArrowheads="1"/>
          </p:cNvSpPr>
          <p:nvPr/>
        </p:nvSpPr>
        <p:spPr bwMode="auto">
          <a:xfrm rot="-2700000">
            <a:off x="6049232" y="5428377"/>
            <a:ext cx="479298"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24-36</a:t>
            </a:r>
            <a:endParaRPr lang="en-US" sz="2000">
              <a:solidFill>
                <a:schemeClr val="bg1">
                  <a:lumMod val="50000"/>
                </a:schemeClr>
              </a:solidFill>
              <a:latin typeface="Arial Narrow" pitchFamily="34" charset="0"/>
            </a:endParaRPr>
          </a:p>
        </p:txBody>
      </p:sp>
      <p:sp>
        <p:nvSpPr>
          <p:cNvPr id="40990" name="Rectangle 30"/>
          <p:cNvSpPr>
            <a:spLocks noChangeArrowheads="1"/>
          </p:cNvSpPr>
          <p:nvPr/>
        </p:nvSpPr>
        <p:spPr bwMode="auto">
          <a:xfrm rot="-2700000">
            <a:off x="6422315" y="5487114"/>
            <a:ext cx="310983"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36+</a:t>
            </a:r>
            <a:endParaRPr lang="en-US" sz="2000">
              <a:solidFill>
                <a:schemeClr val="bg1">
                  <a:lumMod val="50000"/>
                </a:schemeClr>
              </a:solidFill>
              <a:latin typeface="Arial Narrow" pitchFamily="34" charset="0"/>
            </a:endParaRPr>
          </a:p>
        </p:txBody>
      </p:sp>
      <p:sp>
        <p:nvSpPr>
          <p:cNvPr id="40991" name="Rectangle 31"/>
          <p:cNvSpPr>
            <a:spLocks noChangeArrowheads="1"/>
          </p:cNvSpPr>
          <p:nvPr/>
        </p:nvSpPr>
        <p:spPr bwMode="auto">
          <a:xfrm rot="-5400000">
            <a:off x="466646" y="3576251"/>
            <a:ext cx="2275046" cy="276999"/>
          </a:xfrm>
          <a:prstGeom prst="rect">
            <a:avLst/>
          </a:prstGeom>
          <a:noFill/>
          <a:ln w="9525">
            <a:noFill/>
            <a:miter lim="800000"/>
            <a:headEnd/>
            <a:tailEnd/>
          </a:ln>
        </p:spPr>
        <p:txBody>
          <a:bodyPr wrap="none" lIns="0" tIns="0" rIns="0" bIns="0">
            <a:spAutoFit/>
          </a:bodyPr>
          <a:lstStyle/>
          <a:p>
            <a:r>
              <a:rPr lang="en-US" dirty="0">
                <a:solidFill>
                  <a:schemeClr val="bg1">
                    <a:lumMod val="50000"/>
                  </a:schemeClr>
                </a:solidFill>
              </a:rPr>
              <a:t>fraction of total patients</a:t>
            </a:r>
            <a:endParaRPr lang="en-US" sz="2000" dirty="0">
              <a:solidFill>
                <a:schemeClr val="bg1">
                  <a:lumMod val="50000"/>
                </a:schemeClr>
              </a:solidFill>
              <a:latin typeface="Arial Narrow" pitchFamily="34" charset="0"/>
            </a:endParaRPr>
          </a:p>
        </p:txBody>
      </p:sp>
      <p:sp>
        <p:nvSpPr>
          <p:cNvPr id="40992" name="Line 32"/>
          <p:cNvSpPr>
            <a:spLocks noChangeShapeType="1"/>
          </p:cNvSpPr>
          <p:nvPr/>
        </p:nvSpPr>
        <p:spPr bwMode="auto">
          <a:xfrm flipV="1">
            <a:off x="2484438" y="2038350"/>
            <a:ext cx="1587" cy="3200400"/>
          </a:xfrm>
          <a:prstGeom prst="line">
            <a:avLst/>
          </a:prstGeom>
          <a:noFill/>
          <a:ln w="25400">
            <a:solidFill>
              <a:schemeClr val="bg1">
                <a:lumMod val="50000"/>
              </a:schemeClr>
            </a:solidFill>
            <a:round/>
            <a:headEnd/>
            <a:tailEnd/>
          </a:ln>
        </p:spPr>
        <p:txBody>
          <a:bodyPr/>
          <a:lstStyle/>
          <a:p>
            <a:endParaRPr lang="en-GB"/>
          </a:p>
        </p:txBody>
      </p:sp>
      <p:sp>
        <p:nvSpPr>
          <p:cNvPr id="40993" name="Line 33"/>
          <p:cNvSpPr>
            <a:spLocks noChangeShapeType="1"/>
          </p:cNvSpPr>
          <p:nvPr/>
        </p:nvSpPr>
        <p:spPr bwMode="auto">
          <a:xfrm>
            <a:off x="2439988" y="5238750"/>
            <a:ext cx="44450" cy="1588"/>
          </a:xfrm>
          <a:prstGeom prst="line">
            <a:avLst/>
          </a:prstGeom>
          <a:noFill/>
          <a:ln w="25400">
            <a:solidFill>
              <a:schemeClr val="bg1"/>
            </a:solidFill>
            <a:round/>
            <a:headEnd/>
            <a:tailEnd/>
          </a:ln>
        </p:spPr>
        <p:txBody>
          <a:bodyPr/>
          <a:lstStyle/>
          <a:p>
            <a:endParaRPr lang="en-GB"/>
          </a:p>
        </p:txBody>
      </p:sp>
      <p:sp>
        <p:nvSpPr>
          <p:cNvPr id="40994" name="Line 34"/>
          <p:cNvSpPr>
            <a:spLocks noChangeShapeType="1"/>
          </p:cNvSpPr>
          <p:nvPr/>
        </p:nvSpPr>
        <p:spPr bwMode="auto">
          <a:xfrm>
            <a:off x="2439988" y="4598988"/>
            <a:ext cx="44450" cy="1587"/>
          </a:xfrm>
          <a:prstGeom prst="line">
            <a:avLst/>
          </a:prstGeom>
          <a:noFill/>
          <a:ln w="25400">
            <a:solidFill>
              <a:srgbClr val="672E70"/>
            </a:solidFill>
            <a:round/>
            <a:headEnd/>
            <a:tailEnd/>
          </a:ln>
        </p:spPr>
        <p:txBody>
          <a:bodyPr/>
          <a:lstStyle/>
          <a:p>
            <a:endParaRPr lang="en-GB"/>
          </a:p>
        </p:txBody>
      </p:sp>
      <p:sp>
        <p:nvSpPr>
          <p:cNvPr id="40995" name="Line 35"/>
          <p:cNvSpPr>
            <a:spLocks noChangeShapeType="1"/>
          </p:cNvSpPr>
          <p:nvPr/>
        </p:nvSpPr>
        <p:spPr bwMode="auto">
          <a:xfrm>
            <a:off x="2439988" y="3959225"/>
            <a:ext cx="44450" cy="1588"/>
          </a:xfrm>
          <a:prstGeom prst="line">
            <a:avLst/>
          </a:prstGeom>
          <a:noFill/>
          <a:ln w="25400">
            <a:solidFill>
              <a:srgbClr val="672E70"/>
            </a:solidFill>
            <a:round/>
            <a:headEnd/>
            <a:tailEnd/>
          </a:ln>
        </p:spPr>
        <p:txBody>
          <a:bodyPr/>
          <a:lstStyle/>
          <a:p>
            <a:endParaRPr lang="en-GB"/>
          </a:p>
        </p:txBody>
      </p:sp>
      <p:sp>
        <p:nvSpPr>
          <p:cNvPr id="40996" name="Line 36"/>
          <p:cNvSpPr>
            <a:spLocks noChangeShapeType="1"/>
          </p:cNvSpPr>
          <p:nvPr/>
        </p:nvSpPr>
        <p:spPr bwMode="auto">
          <a:xfrm>
            <a:off x="2439988" y="3317875"/>
            <a:ext cx="44450" cy="1588"/>
          </a:xfrm>
          <a:prstGeom prst="line">
            <a:avLst/>
          </a:prstGeom>
          <a:noFill/>
          <a:ln w="25400">
            <a:solidFill>
              <a:srgbClr val="672E70"/>
            </a:solidFill>
            <a:round/>
            <a:headEnd/>
            <a:tailEnd/>
          </a:ln>
        </p:spPr>
        <p:txBody>
          <a:bodyPr/>
          <a:lstStyle/>
          <a:p>
            <a:endParaRPr lang="en-GB"/>
          </a:p>
        </p:txBody>
      </p:sp>
      <p:sp>
        <p:nvSpPr>
          <p:cNvPr id="40997" name="Line 37"/>
          <p:cNvSpPr>
            <a:spLocks noChangeShapeType="1"/>
          </p:cNvSpPr>
          <p:nvPr/>
        </p:nvSpPr>
        <p:spPr bwMode="auto">
          <a:xfrm>
            <a:off x="2439988" y="2678113"/>
            <a:ext cx="44450" cy="1587"/>
          </a:xfrm>
          <a:prstGeom prst="line">
            <a:avLst/>
          </a:prstGeom>
          <a:noFill/>
          <a:ln w="25400">
            <a:solidFill>
              <a:srgbClr val="672E70"/>
            </a:solidFill>
            <a:round/>
            <a:headEnd/>
            <a:tailEnd/>
          </a:ln>
        </p:spPr>
        <p:txBody>
          <a:bodyPr/>
          <a:lstStyle/>
          <a:p>
            <a:endParaRPr lang="en-GB"/>
          </a:p>
        </p:txBody>
      </p:sp>
      <p:sp>
        <p:nvSpPr>
          <p:cNvPr id="40998" name="Line 38"/>
          <p:cNvSpPr>
            <a:spLocks noChangeShapeType="1"/>
          </p:cNvSpPr>
          <p:nvPr/>
        </p:nvSpPr>
        <p:spPr bwMode="auto">
          <a:xfrm>
            <a:off x="2439988" y="2038350"/>
            <a:ext cx="44450" cy="1588"/>
          </a:xfrm>
          <a:prstGeom prst="line">
            <a:avLst/>
          </a:prstGeom>
          <a:noFill/>
          <a:ln w="25400">
            <a:solidFill>
              <a:srgbClr val="672E70"/>
            </a:solidFill>
            <a:round/>
            <a:headEnd/>
            <a:tailEnd/>
          </a:ln>
        </p:spPr>
        <p:txBody>
          <a:bodyPr/>
          <a:lstStyle/>
          <a:p>
            <a:endParaRPr lang="en-GB"/>
          </a:p>
        </p:txBody>
      </p:sp>
      <p:sp>
        <p:nvSpPr>
          <p:cNvPr id="40999" name="Rectangle 39"/>
          <p:cNvSpPr>
            <a:spLocks noChangeArrowheads="1"/>
          </p:cNvSpPr>
          <p:nvPr/>
        </p:nvSpPr>
        <p:spPr bwMode="auto">
          <a:xfrm>
            <a:off x="2055813" y="5124450"/>
            <a:ext cx="259686" cy="246221"/>
          </a:xfrm>
          <a:prstGeom prst="rect">
            <a:avLst/>
          </a:prstGeom>
          <a:noFill/>
          <a:ln w="9525">
            <a:noFill/>
            <a:miter lim="800000"/>
            <a:headEnd/>
            <a:tailEnd/>
          </a:ln>
        </p:spPr>
        <p:txBody>
          <a:bodyPr wrap="none" lIns="0" tIns="0" rIns="0" bIns="0">
            <a:spAutoFit/>
          </a:bodyPr>
          <a:lstStyle/>
          <a:p>
            <a:r>
              <a:rPr lang="en-US" sz="1600" dirty="0">
                <a:solidFill>
                  <a:schemeClr val="bg1">
                    <a:lumMod val="50000"/>
                  </a:schemeClr>
                </a:solidFill>
              </a:rPr>
              <a:t>0.0</a:t>
            </a:r>
            <a:endParaRPr lang="en-US" sz="2000" dirty="0">
              <a:solidFill>
                <a:schemeClr val="bg1">
                  <a:lumMod val="50000"/>
                </a:schemeClr>
              </a:solidFill>
              <a:latin typeface="Arial Narrow" pitchFamily="34" charset="0"/>
            </a:endParaRPr>
          </a:p>
        </p:txBody>
      </p:sp>
      <p:sp>
        <p:nvSpPr>
          <p:cNvPr id="41000" name="Rectangle 40"/>
          <p:cNvSpPr>
            <a:spLocks noChangeArrowheads="1"/>
          </p:cNvSpPr>
          <p:nvPr/>
        </p:nvSpPr>
        <p:spPr bwMode="auto">
          <a:xfrm>
            <a:off x="2055813" y="4484688"/>
            <a:ext cx="259686"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0.2</a:t>
            </a:r>
            <a:endParaRPr lang="en-US" sz="2000">
              <a:solidFill>
                <a:schemeClr val="bg1">
                  <a:lumMod val="50000"/>
                </a:schemeClr>
              </a:solidFill>
              <a:latin typeface="Arial Narrow" pitchFamily="34" charset="0"/>
            </a:endParaRPr>
          </a:p>
        </p:txBody>
      </p:sp>
      <p:sp>
        <p:nvSpPr>
          <p:cNvPr id="41001" name="Rectangle 41"/>
          <p:cNvSpPr>
            <a:spLocks noChangeArrowheads="1"/>
          </p:cNvSpPr>
          <p:nvPr/>
        </p:nvSpPr>
        <p:spPr bwMode="auto">
          <a:xfrm>
            <a:off x="2055813" y="3843338"/>
            <a:ext cx="259686" cy="246221"/>
          </a:xfrm>
          <a:prstGeom prst="rect">
            <a:avLst/>
          </a:prstGeom>
          <a:noFill/>
          <a:ln w="9525">
            <a:noFill/>
            <a:miter lim="800000"/>
            <a:headEnd/>
            <a:tailEnd/>
          </a:ln>
        </p:spPr>
        <p:txBody>
          <a:bodyPr wrap="none" lIns="0" tIns="0" rIns="0" bIns="0">
            <a:spAutoFit/>
          </a:bodyPr>
          <a:lstStyle/>
          <a:p>
            <a:r>
              <a:rPr lang="en-US" sz="1600" dirty="0">
                <a:solidFill>
                  <a:schemeClr val="bg1">
                    <a:lumMod val="50000"/>
                  </a:schemeClr>
                </a:solidFill>
              </a:rPr>
              <a:t>0.4</a:t>
            </a:r>
            <a:endParaRPr lang="en-US" sz="2000" dirty="0">
              <a:solidFill>
                <a:schemeClr val="bg1">
                  <a:lumMod val="50000"/>
                </a:schemeClr>
              </a:solidFill>
              <a:latin typeface="Arial Narrow" pitchFamily="34" charset="0"/>
            </a:endParaRPr>
          </a:p>
        </p:txBody>
      </p:sp>
      <p:sp>
        <p:nvSpPr>
          <p:cNvPr id="41002" name="Rectangle 42"/>
          <p:cNvSpPr>
            <a:spLocks noChangeArrowheads="1"/>
          </p:cNvSpPr>
          <p:nvPr/>
        </p:nvSpPr>
        <p:spPr bwMode="auto">
          <a:xfrm>
            <a:off x="2055813" y="3203575"/>
            <a:ext cx="259686" cy="246221"/>
          </a:xfrm>
          <a:prstGeom prst="rect">
            <a:avLst/>
          </a:prstGeom>
          <a:noFill/>
          <a:ln w="9525">
            <a:noFill/>
            <a:miter lim="800000"/>
            <a:headEnd/>
            <a:tailEnd/>
          </a:ln>
        </p:spPr>
        <p:txBody>
          <a:bodyPr wrap="none" lIns="0" tIns="0" rIns="0" bIns="0">
            <a:spAutoFit/>
          </a:bodyPr>
          <a:lstStyle/>
          <a:p>
            <a:r>
              <a:rPr lang="en-US" sz="1600">
                <a:solidFill>
                  <a:schemeClr val="bg1">
                    <a:lumMod val="50000"/>
                  </a:schemeClr>
                </a:solidFill>
              </a:rPr>
              <a:t>0.6</a:t>
            </a:r>
            <a:endParaRPr lang="en-US" sz="2000">
              <a:solidFill>
                <a:schemeClr val="bg1">
                  <a:lumMod val="50000"/>
                </a:schemeClr>
              </a:solidFill>
              <a:latin typeface="Arial Narrow" pitchFamily="34" charset="0"/>
            </a:endParaRPr>
          </a:p>
        </p:txBody>
      </p:sp>
      <p:sp>
        <p:nvSpPr>
          <p:cNvPr id="41003" name="Rectangle 43"/>
          <p:cNvSpPr>
            <a:spLocks noChangeArrowheads="1"/>
          </p:cNvSpPr>
          <p:nvPr/>
        </p:nvSpPr>
        <p:spPr bwMode="auto">
          <a:xfrm>
            <a:off x="2055813" y="2563813"/>
            <a:ext cx="259686" cy="246221"/>
          </a:xfrm>
          <a:prstGeom prst="rect">
            <a:avLst/>
          </a:prstGeom>
          <a:noFill/>
          <a:ln w="9525">
            <a:noFill/>
            <a:miter lim="800000"/>
            <a:headEnd/>
            <a:tailEnd/>
          </a:ln>
        </p:spPr>
        <p:txBody>
          <a:bodyPr wrap="none" lIns="0" tIns="0" rIns="0" bIns="0">
            <a:spAutoFit/>
          </a:bodyPr>
          <a:lstStyle/>
          <a:p>
            <a:r>
              <a:rPr lang="en-US" sz="1600" dirty="0">
                <a:solidFill>
                  <a:schemeClr val="bg1">
                    <a:lumMod val="50000"/>
                  </a:schemeClr>
                </a:solidFill>
              </a:rPr>
              <a:t>0.8</a:t>
            </a:r>
            <a:endParaRPr lang="en-US" sz="2000" dirty="0">
              <a:solidFill>
                <a:schemeClr val="bg1">
                  <a:lumMod val="50000"/>
                </a:schemeClr>
              </a:solidFill>
              <a:latin typeface="Arial Narrow" pitchFamily="34" charset="0"/>
            </a:endParaRPr>
          </a:p>
        </p:txBody>
      </p:sp>
      <p:sp>
        <p:nvSpPr>
          <p:cNvPr id="41004" name="Rectangle 44"/>
          <p:cNvSpPr>
            <a:spLocks noChangeArrowheads="1"/>
          </p:cNvSpPr>
          <p:nvPr/>
        </p:nvSpPr>
        <p:spPr bwMode="auto">
          <a:xfrm>
            <a:off x="2055813" y="1924050"/>
            <a:ext cx="259686" cy="246221"/>
          </a:xfrm>
          <a:prstGeom prst="rect">
            <a:avLst/>
          </a:prstGeom>
          <a:noFill/>
          <a:ln w="9525">
            <a:noFill/>
            <a:miter lim="800000"/>
            <a:headEnd/>
            <a:tailEnd/>
          </a:ln>
        </p:spPr>
        <p:txBody>
          <a:bodyPr wrap="none" lIns="0" tIns="0" rIns="0" bIns="0">
            <a:spAutoFit/>
          </a:bodyPr>
          <a:lstStyle/>
          <a:p>
            <a:r>
              <a:rPr lang="en-US" sz="1600" dirty="0">
                <a:solidFill>
                  <a:schemeClr val="bg1">
                    <a:lumMod val="50000"/>
                  </a:schemeClr>
                </a:solidFill>
              </a:rPr>
              <a:t>1.0</a:t>
            </a:r>
            <a:endParaRPr lang="en-US" sz="2000" dirty="0">
              <a:solidFill>
                <a:schemeClr val="bg1">
                  <a:lumMod val="50000"/>
                </a:schemeClr>
              </a:solidFill>
              <a:latin typeface="Arial Narrow" pitchFamily="34" charset="0"/>
            </a:endParaRPr>
          </a:p>
        </p:txBody>
      </p:sp>
      <p:sp>
        <p:nvSpPr>
          <p:cNvPr id="41005" name="Rectangle 45"/>
          <p:cNvSpPr>
            <a:spLocks noChangeArrowheads="1"/>
          </p:cNvSpPr>
          <p:nvPr/>
        </p:nvSpPr>
        <p:spPr bwMode="auto">
          <a:xfrm>
            <a:off x="2744788" y="2371725"/>
            <a:ext cx="76200" cy="2854325"/>
          </a:xfrm>
          <a:prstGeom prst="rect">
            <a:avLst/>
          </a:prstGeom>
          <a:solidFill>
            <a:srgbClr val="000000"/>
          </a:solidFill>
          <a:ln w="9525">
            <a:noFill/>
            <a:miter lim="800000"/>
            <a:headEnd/>
            <a:tailEnd/>
          </a:ln>
        </p:spPr>
        <p:txBody>
          <a:bodyPr/>
          <a:lstStyle/>
          <a:p>
            <a:endParaRPr lang="en-US"/>
          </a:p>
        </p:txBody>
      </p:sp>
      <p:sp>
        <p:nvSpPr>
          <p:cNvPr id="41006" name="Freeform 46"/>
          <p:cNvSpPr>
            <a:spLocks/>
          </p:cNvSpPr>
          <p:nvPr/>
        </p:nvSpPr>
        <p:spPr bwMode="auto">
          <a:xfrm flipV="1">
            <a:off x="2744788" y="2371725"/>
            <a:ext cx="76200" cy="2854325"/>
          </a:xfrm>
          <a:custGeom>
            <a:avLst/>
            <a:gdLst>
              <a:gd name="T0" fmla="*/ 76200 w 83"/>
              <a:gd name="T1" fmla="*/ 0 h 3122"/>
              <a:gd name="T2" fmla="*/ 76200 w 83"/>
              <a:gd name="T3" fmla="*/ 2854325 h 3122"/>
              <a:gd name="T4" fmla="*/ 0 w 83"/>
              <a:gd name="T5" fmla="*/ 2854325 h 3122"/>
              <a:gd name="T6" fmla="*/ 0 w 83"/>
              <a:gd name="T7" fmla="*/ 0 h 3122"/>
              <a:gd name="T8" fmla="*/ 0 60000 65536"/>
              <a:gd name="T9" fmla="*/ 0 60000 65536"/>
              <a:gd name="T10" fmla="*/ 0 60000 65536"/>
              <a:gd name="T11" fmla="*/ 0 60000 65536"/>
              <a:gd name="T12" fmla="*/ 0 w 83"/>
              <a:gd name="T13" fmla="*/ 0 h 3122"/>
              <a:gd name="T14" fmla="*/ 83 w 83"/>
              <a:gd name="T15" fmla="*/ 3122 h 3122"/>
            </a:gdLst>
            <a:ahLst/>
            <a:cxnLst>
              <a:cxn ang="T8">
                <a:pos x="T0" y="T1"/>
              </a:cxn>
              <a:cxn ang="T9">
                <a:pos x="T2" y="T3"/>
              </a:cxn>
              <a:cxn ang="T10">
                <a:pos x="T4" y="T5"/>
              </a:cxn>
              <a:cxn ang="T11">
                <a:pos x="T6" y="T7"/>
              </a:cxn>
            </a:cxnLst>
            <a:rect l="T12" t="T13" r="T14" b="T15"/>
            <a:pathLst>
              <a:path w="83" h="3122">
                <a:moveTo>
                  <a:pt x="83" y="0"/>
                </a:moveTo>
                <a:lnTo>
                  <a:pt x="83" y="3122"/>
                </a:lnTo>
                <a:lnTo>
                  <a:pt x="0" y="3122"/>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07" name="Rectangle 47"/>
          <p:cNvSpPr>
            <a:spLocks noChangeArrowheads="1"/>
          </p:cNvSpPr>
          <p:nvPr/>
        </p:nvSpPr>
        <p:spPr bwMode="auto">
          <a:xfrm>
            <a:off x="3097213" y="2508250"/>
            <a:ext cx="76200" cy="2717800"/>
          </a:xfrm>
          <a:prstGeom prst="rect">
            <a:avLst/>
          </a:prstGeom>
          <a:solidFill>
            <a:srgbClr val="000000"/>
          </a:solidFill>
          <a:ln w="9525">
            <a:noFill/>
            <a:miter lim="800000"/>
            <a:headEnd/>
            <a:tailEnd/>
          </a:ln>
        </p:spPr>
        <p:txBody>
          <a:bodyPr/>
          <a:lstStyle/>
          <a:p>
            <a:endParaRPr lang="en-US"/>
          </a:p>
        </p:txBody>
      </p:sp>
      <p:sp>
        <p:nvSpPr>
          <p:cNvPr id="41008" name="Freeform 48"/>
          <p:cNvSpPr>
            <a:spLocks/>
          </p:cNvSpPr>
          <p:nvPr/>
        </p:nvSpPr>
        <p:spPr bwMode="auto">
          <a:xfrm flipV="1">
            <a:off x="3097213" y="2508250"/>
            <a:ext cx="76200" cy="2717800"/>
          </a:xfrm>
          <a:custGeom>
            <a:avLst/>
            <a:gdLst>
              <a:gd name="T0" fmla="*/ 76200 w 83"/>
              <a:gd name="T1" fmla="*/ 0 h 2972"/>
              <a:gd name="T2" fmla="*/ 76200 w 83"/>
              <a:gd name="T3" fmla="*/ 2717800 h 2972"/>
              <a:gd name="T4" fmla="*/ 0 w 83"/>
              <a:gd name="T5" fmla="*/ 2717800 h 2972"/>
              <a:gd name="T6" fmla="*/ 0 w 83"/>
              <a:gd name="T7" fmla="*/ 0 h 2972"/>
              <a:gd name="T8" fmla="*/ 0 60000 65536"/>
              <a:gd name="T9" fmla="*/ 0 60000 65536"/>
              <a:gd name="T10" fmla="*/ 0 60000 65536"/>
              <a:gd name="T11" fmla="*/ 0 60000 65536"/>
              <a:gd name="T12" fmla="*/ 0 w 83"/>
              <a:gd name="T13" fmla="*/ 0 h 2972"/>
              <a:gd name="T14" fmla="*/ 83 w 83"/>
              <a:gd name="T15" fmla="*/ 2972 h 2972"/>
            </a:gdLst>
            <a:ahLst/>
            <a:cxnLst>
              <a:cxn ang="T8">
                <a:pos x="T0" y="T1"/>
              </a:cxn>
              <a:cxn ang="T9">
                <a:pos x="T2" y="T3"/>
              </a:cxn>
              <a:cxn ang="T10">
                <a:pos x="T4" y="T5"/>
              </a:cxn>
              <a:cxn ang="T11">
                <a:pos x="T6" y="T7"/>
              </a:cxn>
            </a:cxnLst>
            <a:rect l="T12" t="T13" r="T14" b="T15"/>
            <a:pathLst>
              <a:path w="83" h="2972">
                <a:moveTo>
                  <a:pt x="83" y="0"/>
                </a:moveTo>
                <a:lnTo>
                  <a:pt x="83" y="2972"/>
                </a:lnTo>
                <a:lnTo>
                  <a:pt x="0" y="2972"/>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09" name="Rectangle 49"/>
          <p:cNvSpPr>
            <a:spLocks noChangeArrowheads="1"/>
          </p:cNvSpPr>
          <p:nvPr/>
        </p:nvSpPr>
        <p:spPr bwMode="auto">
          <a:xfrm>
            <a:off x="3449638" y="2752725"/>
            <a:ext cx="74612" cy="2473325"/>
          </a:xfrm>
          <a:prstGeom prst="rect">
            <a:avLst/>
          </a:prstGeom>
          <a:solidFill>
            <a:srgbClr val="000000"/>
          </a:solidFill>
          <a:ln w="9525">
            <a:noFill/>
            <a:miter lim="800000"/>
            <a:headEnd/>
            <a:tailEnd/>
          </a:ln>
        </p:spPr>
        <p:txBody>
          <a:bodyPr/>
          <a:lstStyle/>
          <a:p>
            <a:endParaRPr lang="en-US"/>
          </a:p>
        </p:txBody>
      </p:sp>
      <p:sp>
        <p:nvSpPr>
          <p:cNvPr id="41010" name="Freeform 50"/>
          <p:cNvSpPr>
            <a:spLocks/>
          </p:cNvSpPr>
          <p:nvPr/>
        </p:nvSpPr>
        <p:spPr bwMode="auto">
          <a:xfrm flipV="1">
            <a:off x="3449638" y="2752725"/>
            <a:ext cx="74612" cy="2473325"/>
          </a:xfrm>
          <a:custGeom>
            <a:avLst/>
            <a:gdLst>
              <a:gd name="T0" fmla="*/ 74612 w 82"/>
              <a:gd name="T1" fmla="*/ 0 h 2705"/>
              <a:gd name="T2" fmla="*/ 74612 w 82"/>
              <a:gd name="T3" fmla="*/ 2473325 h 2705"/>
              <a:gd name="T4" fmla="*/ 0 w 82"/>
              <a:gd name="T5" fmla="*/ 2473325 h 2705"/>
              <a:gd name="T6" fmla="*/ 0 w 82"/>
              <a:gd name="T7" fmla="*/ 0 h 2705"/>
              <a:gd name="T8" fmla="*/ 0 60000 65536"/>
              <a:gd name="T9" fmla="*/ 0 60000 65536"/>
              <a:gd name="T10" fmla="*/ 0 60000 65536"/>
              <a:gd name="T11" fmla="*/ 0 60000 65536"/>
              <a:gd name="T12" fmla="*/ 0 w 82"/>
              <a:gd name="T13" fmla="*/ 0 h 2705"/>
              <a:gd name="T14" fmla="*/ 82 w 82"/>
              <a:gd name="T15" fmla="*/ 2705 h 2705"/>
            </a:gdLst>
            <a:ahLst/>
            <a:cxnLst>
              <a:cxn ang="T8">
                <a:pos x="T0" y="T1"/>
              </a:cxn>
              <a:cxn ang="T9">
                <a:pos x="T2" y="T3"/>
              </a:cxn>
              <a:cxn ang="T10">
                <a:pos x="T4" y="T5"/>
              </a:cxn>
              <a:cxn ang="T11">
                <a:pos x="T6" y="T7"/>
              </a:cxn>
            </a:cxnLst>
            <a:rect l="T12" t="T13" r="T14" b="T15"/>
            <a:pathLst>
              <a:path w="82" h="2705">
                <a:moveTo>
                  <a:pt x="82" y="0"/>
                </a:moveTo>
                <a:lnTo>
                  <a:pt x="82" y="2705"/>
                </a:lnTo>
                <a:lnTo>
                  <a:pt x="0" y="2705"/>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11" name="Rectangle 51"/>
          <p:cNvSpPr>
            <a:spLocks noChangeArrowheads="1"/>
          </p:cNvSpPr>
          <p:nvPr/>
        </p:nvSpPr>
        <p:spPr bwMode="auto">
          <a:xfrm>
            <a:off x="3800475" y="3200400"/>
            <a:ext cx="74613" cy="2025650"/>
          </a:xfrm>
          <a:prstGeom prst="rect">
            <a:avLst/>
          </a:prstGeom>
          <a:solidFill>
            <a:srgbClr val="000000"/>
          </a:solidFill>
          <a:ln w="9525">
            <a:noFill/>
            <a:miter lim="800000"/>
            <a:headEnd/>
            <a:tailEnd/>
          </a:ln>
        </p:spPr>
        <p:txBody>
          <a:bodyPr/>
          <a:lstStyle/>
          <a:p>
            <a:endParaRPr lang="en-US"/>
          </a:p>
        </p:txBody>
      </p:sp>
      <p:sp>
        <p:nvSpPr>
          <p:cNvPr id="41012" name="Freeform 52"/>
          <p:cNvSpPr>
            <a:spLocks/>
          </p:cNvSpPr>
          <p:nvPr/>
        </p:nvSpPr>
        <p:spPr bwMode="auto">
          <a:xfrm flipV="1">
            <a:off x="3800475" y="3200400"/>
            <a:ext cx="74613" cy="2025650"/>
          </a:xfrm>
          <a:custGeom>
            <a:avLst/>
            <a:gdLst>
              <a:gd name="T0" fmla="*/ 74613 w 83"/>
              <a:gd name="T1" fmla="*/ 0 h 2216"/>
              <a:gd name="T2" fmla="*/ 74613 w 83"/>
              <a:gd name="T3" fmla="*/ 2025650 h 2216"/>
              <a:gd name="T4" fmla="*/ 0 w 83"/>
              <a:gd name="T5" fmla="*/ 2025650 h 2216"/>
              <a:gd name="T6" fmla="*/ 0 w 83"/>
              <a:gd name="T7" fmla="*/ 0 h 2216"/>
              <a:gd name="T8" fmla="*/ 0 60000 65536"/>
              <a:gd name="T9" fmla="*/ 0 60000 65536"/>
              <a:gd name="T10" fmla="*/ 0 60000 65536"/>
              <a:gd name="T11" fmla="*/ 0 60000 65536"/>
              <a:gd name="T12" fmla="*/ 0 w 83"/>
              <a:gd name="T13" fmla="*/ 0 h 2216"/>
              <a:gd name="T14" fmla="*/ 83 w 83"/>
              <a:gd name="T15" fmla="*/ 2216 h 2216"/>
            </a:gdLst>
            <a:ahLst/>
            <a:cxnLst>
              <a:cxn ang="T8">
                <a:pos x="T0" y="T1"/>
              </a:cxn>
              <a:cxn ang="T9">
                <a:pos x="T2" y="T3"/>
              </a:cxn>
              <a:cxn ang="T10">
                <a:pos x="T4" y="T5"/>
              </a:cxn>
              <a:cxn ang="T11">
                <a:pos x="T6" y="T7"/>
              </a:cxn>
            </a:cxnLst>
            <a:rect l="T12" t="T13" r="T14" b="T15"/>
            <a:pathLst>
              <a:path w="83" h="2216">
                <a:moveTo>
                  <a:pt x="83" y="0"/>
                </a:moveTo>
                <a:lnTo>
                  <a:pt x="83" y="2216"/>
                </a:lnTo>
                <a:lnTo>
                  <a:pt x="0" y="2216"/>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13" name="Rectangle 53"/>
          <p:cNvSpPr>
            <a:spLocks noChangeArrowheads="1"/>
          </p:cNvSpPr>
          <p:nvPr/>
        </p:nvSpPr>
        <p:spPr bwMode="auto">
          <a:xfrm>
            <a:off x="4151313" y="3416300"/>
            <a:ext cx="76200" cy="1809750"/>
          </a:xfrm>
          <a:prstGeom prst="rect">
            <a:avLst/>
          </a:prstGeom>
          <a:solidFill>
            <a:srgbClr val="000000"/>
          </a:solidFill>
          <a:ln w="9525">
            <a:noFill/>
            <a:miter lim="800000"/>
            <a:headEnd/>
            <a:tailEnd/>
          </a:ln>
        </p:spPr>
        <p:txBody>
          <a:bodyPr/>
          <a:lstStyle/>
          <a:p>
            <a:endParaRPr lang="en-US"/>
          </a:p>
        </p:txBody>
      </p:sp>
      <p:sp>
        <p:nvSpPr>
          <p:cNvPr id="41014" name="Freeform 54"/>
          <p:cNvSpPr>
            <a:spLocks/>
          </p:cNvSpPr>
          <p:nvPr/>
        </p:nvSpPr>
        <p:spPr bwMode="auto">
          <a:xfrm flipV="1">
            <a:off x="4151313" y="3416300"/>
            <a:ext cx="76200" cy="1809750"/>
          </a:xfrm>
          <a:custGeom>
            <a:avLst/>
            <a:gdLst>
              <a:gd name="T0" fmla="*/ 76200 w 83"/>
              <a:gd name="T1" fmla="*/ 0 h 1980"/>
              <a:gd name="T2" fmla="*/ 76200 w 83"/>
              <a:gd name="T3" fmla="*/ 1809750 h 1980"/>
              <a:gd name="T4" fmla="*/ 0 w 83"/>
              <a:gd name="T5" fmla="*/ 1809750 h 1980"/>
              <a:gd name="T6" fmla="*/ 0 w 83"/>
              <a:gd name="T7" fmla="*/ 0 h 1980"/>
              <a:gd name="T8" fmla="*/ 0 60000 65536"/>
              <a:gd name="T9" fmla="*/ 0 60000 65536"/>
              <a:gd name="T10" fmla="*/ 0 60000 65536"/>
              <a:gd name="T11" fmla="*/ 0 60000 65536"/>
              <a:gd name="T12" fmla="*/ 0 w 83"/>
              <a:gd name="T13" fmla="*/ 0 h 1980"/>
              <a:gd name="T14" fmla="*/ 83 w 83"/>
              <a:gd name="T15" fmla="*/ 1980 h 1980"/>
            </a:gdLst>
            <a:ahLst/>
            <a:cxnLst>
              <a:cxn ang="T8">
                <a:pos x="T0" y="T1"/>
              </a:cxn>
              <a:cxn ang="T9">
                <a:pos x="T2" y="T3"/>
              </a:cxn>
              <a:cxn ang="T10">
                <a:pos x="T4" y="T5"/>
              </a:cxn>
              <a:cxn ang="T11">
                <a:pos x="T6" y="T7"/>
              </a:cxn>
            </a:cxnLst>
            <a:rect l="T12" t="T13" r="T14" b="T15"/>
            <a:pathLst>
              <a:path w="83" h="1980">
                <a:moveTo>
                  <a:pt x="83" y="0"/>
                </a:moveTo>
                <a:lnTo>
                  <a:pt x="83" y="1980"/>
                </a:lnTo>
                <a:lnTo>
                  <a:pt x="0" y="1980"/>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15" name="Rectangle 55"/>
          <p:cNvSpPr>
            <a:spLocks noChangeArrowheads="1"/>
          </p:cNvSpPr>
          <p:nvPr/>
        </p:nvSpPr>
        <p:spPr bwMode="auto">
          <a:xfrm>
            <a:off x="4503738" y="3638550"/>
            <a:ext cx="74612" cy="1587500"/>
          </a:xfrm>
          <a:prstGeom prst="rect">
            <a:avLst/>
          </a:prstGeom>
          <a:solidFill>
            <a:srgbClr val="000000"/>
          </a:solidFill>
          <a:ln w="9525">
            <a:noFill/>
            <a:miter lim="800000"/>
            <a:headEnd/>
            <a:tailEnd/>
          </a:ln>
        </p:spPr>
        <p:txBody>
          <a:bodyPr/>
          <a:lstStyle/>
          <a:p>
            <a:endParaRPr lang="en-US"/>
          </a:p>
        </p:txBody>
      </p:sp>
      <p:sp>
        <p:nvSpPr>
          <p:cNvPr id="41016" name="Freeform 56"/>
          <p:cNvSpPr>
            <a:spLocks/>
          </p:cNvSpPr>
          <p:nvPr/>
        </p:nvSpPr>
        <p:spPr bwMode="auto">
          <a:xfrm flipV="1">
            <a:off x="4503738" y="3638550"/>
            <a:ext cx="74612" cy="1587500"/>
          </a:xfrm>
          <a:custGeom>
            <a:avLst/>
            <a:gdLst>
              <a:gd name="T0" fmla="*/ 74612 w 83"/>
              <a:gd name="T1" fmla="*/ 0 h 1736"/>
              <a:gd name="T2" fmla="*/ 74612 w 83"/>
              <a:gd name="T3" fmla="*/ 1587500 h 1736"/>
              <a:gd name="T4" fmla="*/ 0 w 83"/>
              <a:gd name="T5" fmla="*/ 1587500 h 1736"/>
              <a:gd name="T6" fmla="*/ 0 w 83"/>
              <a:gd name="T7" fmla="*/ 0 h 1736"/>
              <a:gd name="T8" fmla="*/ 0 60000 65536"/>
              <a:gd name="T9" fmla="*/ 0 60000 65536"/>
              <a:gd name="T10" fmla="*/ 0 60000 65536"/>
              <a:gd name="T11" fmla="*/ 0 60000 65536"/>
              <a:gd name="T12" fmla="*/ 0 w 83"/>
              <a:gd name="T13" fmla="*/ 0 h 1736"/>
              <a:gd name="T14" fmla="*/ 83 w 83"/>
              <a:gd name="T15" fmla="*/ 1736 h 1736"/>
            </a:gdLst>
            <a:ahLst/>
            <a:cxnLst>
              <a:cxn ang="T8">
                <a:pos x="T0" y="T1"/>
              </a:cxn>
              <a:cxn ang="T9">
                <a:pos x="T2" y="T3"/>
              </a:cxn>
              <a:cxn ang="T10">
                <a:pos x="T4" y="T5"/>
              </a:cxn>
              <a:cxn ang="T11">
                <a:pos x="T6" y="T7"/>
              </a:cxn>
            </a:cxnLst>
            <a:rect l="T12" t="T13" r="T14" b="T15"/>
            <a:pathLst>
              <a:path w="83" h="1736">
                <a:moveTo>
                  <a:pt x="83" y="0"/>
                </a:moveTo>
                <a:lnTo>
                  <a:pt x="83" y="1736"/>
                </a:lnTo>
                <a:lnTo>
                  <a:pt x="0" y="1736"/>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17" name="Rectangle 57"/>
          <p:cNvSpPr>
            <a:spLocks noChangeArrowheads="1"/>
          </p:cNvSpPr>
          <p:nvPr/>
        </p:nvSpPr>
        <p:spPr bwMode="auto">
          <a:xfrm>
            <a:off x="4854575" y="3892550"/>
            <a:ext cx="76200" cy="1333500"/>
          </a:xfrm>
          <a:prstGeom prst="rect">
            <a:avLst/>
          </a:prstGeom>
          <a:solidFill>
            <a:srgbClr val="000000"/>
          </a:solidFill>
          <a:ln w="9525">
            <a:noFill/>
            <a:miter lim="800000"/>
            <a:headEnd/>
            <a:tailEnd/>
          </a:ln>
        </p:spPr>
        <p:txBody>
          <a:bodyPr/>
          <a:lstStyle/>
          <a:p>
            <a:endParaRPr lang="en-US"/>
          </a:p>
        </p:txBody>
      </p:sp>
      <p:sp>
        <p:nvSpPr>
          <p:cNvPr id="41018" name="Freeform 58"/>
          <p:cNvSpPr>
            <a:spLocks/>
          </p:cNvSpPr>
          <p:nvPr/>
        </p:nvSpPr>
        <p:spPr bwMode="auto">
          <a:xfrm flipV="1">
            <a:off x="4854575" y="3892550"/>
            <a:ext cx="76200" cy="1333500"/>
          </a:xfrm>
          <a:custGeom>
            <a:avLst/>
            <a:gdLst>
              <a:gd name="T0" fmla="*/ 76200 w 83"/>
              <a:gd name="T1" fmla="*/ 0 h 1458"/>
              <a:gd name="T2" fmla="*/ 76200 w 83"/>
              <a:gd name="T3" fmla="*/ 1333500 h 1458"/>
              <a:gd name="T4" fmla="*/ 0 w 83"/>
              <a:gd name="T5" fmla="*/ 1333500 h 1458"/>
              <a:gd name="T6" fmla="*/ 0 w 83"/>
              <a:gd name="T7" fmla="*/ 0 h 1458"/>
              <a:gd name="T8" fmla="*/ 0 60000 65536"/>
              <a:gd name="T9" fmla="*/ 0 60000 65536"/>
              <a:gd name="T10" fmla="*/ 0 60000 65536"/>
              <a:gd name="T11" fmla="*/ 0 60000 65536"/>
              <a:gd name="T12" fmla="*/ 0 w 83"/>
              <a:gd name="T13" fmla="*/ 0 h 1458"/>
              <a:gd name="T14" fmla="*/ 83 w 83"/>
              <a:gd name="T15" fmla="*/ 1458 h 1458"/>
            </a:gdLst>
            <a:ahLst/>
            <a:cxnLst>
              <a:cxn ang="T8">
                <a:pos x="T0" y="T1"/>
              </a:cxn>
              <a:cxn ang="T9">
                <a:pos x="T2" y="T3"/>
              </a:cxn>
              <a:cxn ang="T10">
                <a:pos x="T4" y="T5"/>
              </a:cxn>
              <a:cxn ang="T11">
                <a:pos x="T6" y="T7"/>
              </a:cxn>
            </a:cxnLst>
            <a:rect l="T12" t="T13" r="T14" b="T15"/>
            <a:pathLst>
              <a:path w="83" h="1458">
                <a:moveTo>
                  <a:pt x="83" y="0"/>
                </a:moveTo>
                <a:lnTo>
                  <a:pt x="83" y="1458"/>
                </a:lnTo>
                <a:lnTo>
                  <a:pt x="0" y="1458"/>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19" name="Rectangle 59"/>
          <p:cNvSpPr>
            <a:spLocks noChangeArrowheads="1"/>
          </p:cNvSpPr>
          <p:nvPr/>
        </p:nvSpPr>
        <p:spPr bwMode="auto">
          <a:xfrm>
            <a:off x="5207000" y="4229100"/>
            <a:ext cx="74613" cy="996950"/>
          </a:xfrm>
          <a:prstGeom prst="rect">
            <a:avLst/>
          </a:prstGeom>
          <a:solidFill>
            <a:srgbClr val="000000"/>
          </a:solidFill>
          <a:ln w="9525">
            <a:noFill/>
            <a:miter lim="800000"/>
            <a:headEnd/>
            <a:tailEnd/>
          </a:ln>
        </p:spPr>
        <p:txBody>
          <a:bodyPr/>
          <a:lstStyle/>
          <a:p>
            <a:endParaRPr lang="en-US"/>
          </a:p>
        </p:txBody>
      </p:sp>
      <p:sp>
        <p:nvSpPr>
          <p:cNvPr id="41020" name="Freeform 60"/>
          <p:cNvSpPr>
            <a:spLocks/>
          </p:cNvSpPr>
          <p:nvPr/>
        </p:nvSpPr>
        <p:spPr bwMode="auto">
          <a:xfrm flipV="1">
            <a:off x="5207000" y="4229100"/>
            <a:ext cx="74613" cy="996950"/>
          </a:xfrm>
          <a:custGeom>
            <a:avLst/>
            <a:gdLst>
              <a:gd name="T0" fmla="*/ 74613 w 82"/>
              <a:gd name="T1" fmla="*/ 0 h 1090"/>
              <a:gd name="T2" fmla="*/ 74613 w 82"/>
              <a:gd name="T3" fmla="*/ 996950 h 1090"/>
              <a:gd name="T4" fmla="*/ 0 w 82"/>
              <a:gd name="T5" fmla="*/ 996950 h 1090"/>
              <a:gd name="T6" fmla="*/ 0 w 82"/>
              <a:gd name="T7" fmla="*/ 0 h 1090"/>
              <a:gd name="T8" fmla="*/ 0 60000 65536"/>
              <a:gd name="T9" fmla="*/ 0 60000 65536"/>
              <a:gd name="T10" fmla="*/ 0 60000 65536"/>
              <a:gd name="T11" fmla="*/ 0 60000 65536"/>
              <a:gd name="T12" fmla="*/ 0 w 82"/>
              <a:gd name="T13" fmla="*/ 0 h 1090"/>
              <a:gd name="T14" fmla="*/ 82 w 82"/>
              <a:gd name="T15" fmla="*/ 1090 h 1090"/>
            </a:gdLst>
            <a:ahLst/>
            <a:cxnLst>
              <a:cxn ang="T8">
                <a:pos x="T0" y="T1"/>
              </a:cxn>
              <a:cxn ang="T9">
                <a:pos x="T2" y="T3"/>
              </a:cxn>
              <a:cxn ang="T10">
                <a:pos x="T4" y="T5"/>
              </a:cxn>
              <a:cxn ang="T11">
                <a:pos x="T6" y="T7"/>
              </a:cxn>
            </a:cxnLst>
            <a:rect l="T12" t="T13" r="T14" b="T15"/>
            <a:pathLst>
              <a:path w="82" h="1090">
                <a:moveTo>
                  <a:pt x="82" y="0"/>
                </a:moveTo>
                <a:lnTo>
                  <a:pt x="82" y="1090"/>
                </a:lnTo>
                <a:lnTo>
                  <a:pt x="0" y="1090"/>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21" name="Rectangle 61"/>
          <p:cNvSpPr>
            <a:spLocks noChangeArrowheads="1"/>
          </p:cNvSpPr>
          <p:nvPr/>
        </p:nvSpPr>
        <p:spPr bwMode="auto">
          <a:xfrm>
            <a:off x="5557838" y="4424363"/>
            <a:ext cx="76200" cy="801687"/>
          </a:xfrm>
          <a:prstGeom prst="rect">
            <a:avLst/>
          </a:prstGeom>
          <a:solidFill>
            <a:srgbClr val="000000"/>
          </a:solidFill>
          <a:ln w="9525">
            <a:noFill/>
            <a:miter lim="800000"/>
            <a:headEnd/>
            <a:tailEnd/>
          </a:ln>
        </p:spPr>
        <p:txBody>
          <a:bodyPr/>
          <a:lstStyle/>
          <a:p>
            <a:endParaRPr lang="en-US"/>
          </a:p>
        </p:txBody>
      </p:sp>
      <p:sp>
        <p:nvSpPr>
          <p:cNvPr id="41022" name="Freeform 62"/>
          <p:cNvSpPr>
            <a:spLocks/>
          </p:cNvSpPr>
          <p:nvPr/>
        </p:nvSpPr>
        <p:spPr bwMode="auto">
          <a:xfrm flipV="1">
            <a:off x="5557838" y="4424363"/>
            <a:ext cx="76200" cy="801687"/>
          </a:xfrm>
          <a:custGeom>
            <a:avLst/>
            <a:gdLst>
              <a:gd name="T0" fmla="*/ 76200 w 83"/>
              <a:gd name="T1" fmla="*/ 0 h 877"/>
              <a:gd name="T2" fmla="*/ 76200 w 83"/>
              <a:gd name="T3" fmla="*/ 801687 h 877"/>
              <a:gd name="T4" fmla="*/ 0 w 83"/>
              <a:gd name="T5" fmla="*/ 801687 h 877"/>
              <a:gd name="T6" fmla="*/ 0 w 83"/>
              <a:gd name="T7" fmla="*/ 0 h 877"/>
              <a:gd name="T8" fmla="*/ 0 60000 65536"/>
              <a:gd name="T9" fmla="*/ 0 60000 65536"/>
              <a:gd name="T10" fmla="*/ 0 60000 65536"/>
              <a:gd name="T11" fmla="*/ 0 60000 65536"/>
              <a:gd name="T12" fmla="*/ 0 w 83"/>
              <a:gd name="T13" fmla="*/ 0 h 877"/>
              <a:gd name="T14" fmla="*/ 83 w 83"/>
              <a:gd name="T15" fmla="*/ 877 h 877"/>
            </a:gdLst>
            <a:ahLst/>
            <a:cxnLst>
              <a:cxn ang="T8">
                <a:pos x="T0" y="T1"/>
              </a:cxn>
              <a:cxn ang="T9">
                <a:pos x="T2" y="T3"/>
              </a:cxn>
              <a:cxn ang="T10">
                <a:pos x="T4" y="T5"/>
              </a:cxn>
              <a:cxn ang="T11">
                <a:pos x="T6" y="T7"/>
              </a:cxn>
            </a:cxnLst>
            <a:rect l="T12" t="T13" r="T14" b="T15"/>
            <a:pathLst>
              <a:path w="83" h="877">
                <a:moveTo>
                  <a:pt x="83" y="0"/>
                </a:moveTo>
                <a:lnTo>
                  <a:pt x="83" y="877"/>
                </a:lnTo>
                <a:lnTo>
                  <a:pt x="0" y="877"/>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23" name="Rectangle 63"/>
          <p:cNvSpPr>
            <a:spLocks noChangeArrowheads="1"/>
          </p:cNvSpPr>
          <p:nvPr/>
        </p:nvSpPr>
        <p:spPr bwMode="auto">
          <a:xfrm>
            <a:off x="5910263" y="4662488"/>
            <a:ext cx="76200" cy="563562"/>
          </a:xfrm>
          <a:prstGeom prst="rect">
            <a:avLst/>
          </a:prstGeom>
          <a:solidFill>
            <a:srgbClr val="000000"/>
          </a:solidFill>
          <a:ln w="9525">
            <a:noFill/>
            <a:miter lim="800000"/>
            <a:headEnd/>
            <a:tailEnd/>
          </a:ln>
        </p:spPr>
        <p:txBody>
          <a:bodyPr/>
          <a:lstStyle/>
          <a:p>
            <a:endParaRPr lang="en-US"/>
          </a:p>
        </p:txBody>
      </p:sp>
      <p:sp>
        <p:nvSpPr>
          <p:cNvPr id="41024" name="Freeform 64"/>
          <p:cNvSpPr>
            <a:spLocks/>
          </p:cNvSpPr>
          <p:nvPr/>
        </p:nvSpPr>
        <p:spPr bwMode="auto">
          <a:xfrm flipV="1">
            <a:off x="5910263" y="4662488"/>
            <a:ext cx="76200" cy="563562"/>
          </a:xfrm>
          <a:custGeom>
            <a:avLst/>
            <a:gdLst>
              <a:gd name="T0" fmla="*/ 76200 w 83"/>
              <a:gd name="T1" fmla="*/ 0 h 616"/>
              <a:gd name="T2" fmla="*/ 76200 w 83"/>
              <a:gd name="T3" fmla="*/ 563562 h 616"/>
              <a:gd name="T4" fmla="*/ 0 w 83"/>
              <a:gd name="T5" fmla="*/ 563562 h 616"/>
              <a:gd name="T6" fmla="*/ 0 w 83"/>
              <a:gd name="T7" fmla="*/ 0 h 616"/>
              <a:gd name="T8" fmla="*/ 0 60000 65536"/>
              <a:gd name="T9" fmla="*/ 0 60000 65536"/>
              <a:gd name="T10" fmla="*/ 0 60000 65536"/>
              <a:gd name="T11" fmla="*/ 0 60000 65536"/>
              <a:gd name="T12" fmla="*/ 0 w 83"/>
              <a:gd name="T13" fmla="*/ 0 h 616"/>
              <a:gd name="T14" fmla="*/ 83 w 83"/>
              <a:gd name="T15" fmla="*/ 616 h 616"/>
            </a:gdLst>
            <a:ahLst/>
            <a:cxnLst>
              <a:cxn ang="T8">
                <a:pos x="T0" y="T1"/>
              </a:cxn>
              <a:cxn ang="T9">
                <a:pos x="T2" y="T3"/>
              </a:cxn>
              <a:cxn ang="T10">
                <a:pos x="T4" y="T5"/>
              </a:cxn>
              <a:cxn ang="T11">
                <a:pos x="T6" y="T7"/>
              </a:cxn>
            </a:cxnLst>
            <a:rect l="T12" t="T13" r="T14" b="T15"/>
            <a:pathLst>
              <a:path w="83" h="616">
                <a:moveTo>
                  <a:pt x="83" y="0"/>
                </a:moveTo>
                <a:lnTo>
                  <a:pt x="83" y="616"/>
                </a:lnTo>
                <a:lnTo>
                  <a:pt x="0" y="616"/>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25" name="Rectangle 65"/>
          <p:cNvSpPr>
            <a:spLocks noChangeArrowheads="1"/>
          </p:cNvSpPr>
          <p:nvPr/>
        </p:nvSpPr>
        <p:spPr bwMode="auto">
          <a:xfrm>
            <a:off x="6262688" y="4972050"/>
            <a:ext cx="74612" cy="254000"/>
          </a:xfrm>
          <a:prstGeom prst="rect">
            <a:avLst/>
          </a:prstGeom>
          <a:solidFill>
            <a:srgbClr val="000000"/>
          </a:solidFill>
          <a:ln w="9525">
            <a:noFill/>
            <a:miter lim="800000"/>
            <a:headEnd/>
            <a:tailEnd/>
          </a:ln>
        </p:spPr>
        <p:txBody>
          <a:bodyPr/>
          <a:lstStyle/>
          <a:p>
            <a:endParaRPr lang="en-US"/>
          </a:p>
        </p:txBody>
      </p:sp>
      <p:sp>
        <p:nvSpPr>
          <p:cNvPr id="41026" name="Freeform 66"/>
          <p:cNvSpPr>
            <a:spLocks/>
          </p:cNvSpPr>
          <p:nvPr/>
        </p:nvSpPr>
        <p:spPr bwMode="auto">
          <a:xfrm flipV="1">
            <a:off x="6262688" y="4972050"/>
            <a:ext cx="74612" cy="254000"/>
          </a:xfrm>
          <a:custGeom>
            <a:avLst/>
            <a:gdLst>
              <a:gd name="T0" fmla="*/ 74612 w 82"/>
              <a:gd name="T1" fmla="*/ 0 h 278"/>
              <a:gd name="T2" fmla="*/ 74612 w 82"/>
              <a:gd name="T3" fmla="*/ 254000 h 278"/>
              <a:gd name="T4" fmla="*/ 0 w 82"/>
              <a:gd name="T5" fmla="*/ 254000 h 278"/>
              <a:gd name="T6" fmla="*/ 0 w 82"/>
              <a:gd name="T7" fmla="*/ 0 h 278"/>
              <a:gd name="T8" fmla="*/ 0 60000 65536"/>
              <a:gd name="T9" fmla="*/ 0 60000 65536"/>
              <a:gd name="T10" fmla="*/ 0 60000 65536"/>
              <a:gd name="T11" fmla="*/ 0 60000 65536"/>
              <a:gd name="T12" fmla="*/ 0 w 82"/>
              <a:gd name="T13" fmla="*/ 0 h 278"/>
              <a:gd name="T14" fmla="*/ 82 w 82"/>
              <a:gd name="T15" fmla="*/ 278 h 278"/>
            </a:gdLst>
            <a:ahLst/>
            <a:cxnLst>
              <a:cxn ang="T8">
                <a:pos x="T0" y="T1"/>
              </a:cxn>
              <a:cxn ang="T9">
                <a:pos x="T2" y="T3"/>
              </a:cxn>
              <a:cxn ang="T10">
                <a:pos x="T4" y="T5"/>
              </a:cxn>
              <a:cxn ang="T11">
                <a:pos x="T6" y="T7"/>
              </a:cxn>
            </a:cxnLst>
            <a:rect l="T12" t="T13" r="T14" b="T15"/>
            <a:pathLst>
              <a:path w="82" h="278">
                <a:moveTo>
                  <a:pt x="82" y="0"/>
                </a:moveTo>
                <a:lnTo>
                  <a:pt x="82" y="278"/>
                </a:lnTo>
                <a:lnTo>
                  <a:pt x="0" y="278"/>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27" name="Rectangle 67"/>
          <p:cNvSpPr>
            <a:spLocks noChangeArrowheads="1"/>
          </p:cNvSpPr>
          <p:nvPr/>
        </p:nvSpPr>
        <p:spPr bwMode="auto">
          <a:xfrm>
            <a:off x="6613525" y="5103813"/>
            <a:ext cx="76200" cy="122237"/>
          </a:xfrm>
          <a:prstGeom prst="rect">
            <a:avLst/>
          </a:prstGeom>
          <a:solidFill>
            <a:srgbClr val="000000"/>
          </a:solidFill>
          <a:ln w="9525">
            <a:noFill/>
            <a:miter lim="800000"/>
            <a:headEnd/>
            <a:tailEnd/>
          </a:ln>
        </p:spPr>
        <p:txBody>
          <a:bodyPr/>
          <a:lstStyle/>
          <a:p>
            <a:endParaRPr lang="en-US"/>
          </a:p>
        </p:txBody>
      </p:sp>
      <p:sp>
        <p:nvSpPr>
          <p:cNvPr id="41028" name="Freeform 68"/>
          <p:cNvSpPr>
            <a:spLocks/>
          </p:cNvSpPr>
          <p:nvPr/>
        </p:nvSpPr>
        <p:spPr bwMode="auto">
          <a:xfrm flipV="1">
            <a:off x="6613525" y="5103813"/>
            <a:ext cx="76200" cy="122237"/>
          </a:xfrm>
          <a:custGeom>
            <a:avLst/>
            <a:gdLst>
              <a:gd name="T0" fmla="*/ 76200 w 83"/>
              <a:gd name="T1" fmla="*/ 0 h 134"/>
              <a:gd name="T2" fmla="*/ 76200 w 83"/>
              <a:gd name="T3" fmla="*/ 122237 h 134"/>
              <a:gd name="T4" fmla="*/ 0 w 83"/>
              <a:gd name="T5" fmla="*/ 122237 h 134"/>
              <a:gd name="T6" fmla="*/ 0 w 83"/>
              <a:gd name="T7" fmla="*/ 0 h 134"/>
              <a:gd name="T8" fmla="*/ 0 60000 65536"/>
              <a:gd name="T9" fmla="*/ 0 60000 65536"/>
              <a:gd name="T10" fmla="*/ 0 60000 65536"/>
              <a:gd name="T11" fmla="*/ 0 60000 65536"/>
              <a:gd name="T12" fmla="*/ 0 w 83"/>
              <a:gd name="T13" fmla="*/ 0 h 134"/>
              <a:gd name="T14" fmla="*/ 83 w 83"/>
              <a:gd name="T15" fmla="*/ 134 h 134"/>
            </a:gdLst>
            <a:ahLst/>
            <a:cxnLst>
              <a:cxn ang="T8">
                <a:pos x="T0" y="T1"/>
              </a:cxn>
              <a:cxn ang="T9">
                <a:pos x="T2" y="T3"/>
              </a:cxn>
              <a:cxn ang="T10">
                <a:pos x="T4" y="T5"/>
              </a:cxn>
              <a:cxn ang="T11">
                <a:pos x="T6" y="T7"/>
              </a:cxn>
            </a:cxnLst>
            <a:rect l="T12" t="T13" r="T14" b="T15"/>
            <a:pathLst>
              <a:path w="83" h="134">
                <a:moveTo>
                  <a:pt x="83" y="0"/>
                </a:moveTo>
                <a:lnTo>
                  <a:pt x="83" y="134"/>
                </a:lnTo>
                <a:lnTo>
                  <a:pt x="0" y="134"/>
                </a:lnTo>
                <a:lnTo>
                  <a:pt x="0" y="0"/>
                </a:lnTo>
              </a:path>
            </a:pathLst>
          </a:custGeom>
          <a:solidFill>
            <a:schemeClr val="bg1">
              <a:lumMod val="50000"/>
            </a:schemeClr>
          </a:solidFill>
          <a:ln w="6350">
            <a:solidFill>
              <a:schemeClr val="bg1">
                <a:lumMod val="50000"/>
              </a:schemeClr>
            </a:solidFill>
            <a:prstDash val="solid"/>
            <a:round/>
            <a:headEnd/>
            <a:tailEnd/>
          </a:ln>
        </p:spPr>
        <p:txBody>
          <a:bodyPr/>
          <a:lstStyle/>
          <a:p>
            <a:endParaRPr lang="en-GB"/>
          </a:p>
        </p:txBody>
      </p:sp>
      <p:sp>
        <p:nvSpPr>
          <p:cNvPr id="41029" name="Rectangle 69"/>
          <p:cNvSpPr>
            <a:spLocks noChangeArrowheads="1"/>
          </p:cNvSpPr>
          <p:nvPr/>
        </p:nvSpPr>
        <p:spPr bwMode="auto">
          <a:xfrm>
            <a:off x="2851150" y="5019675"/>
            <a:ext cx="76200" cy="206375"/>
          </a:xfrm>
          <a:prstGeom prst="rect">
            <a:avLst/>
          </a:prstGeom>
          <a:solidFill>
            <a:srgbClr val="C0C0C0"/>
          </a:solidFill>
          <a:ln w="9525">
            <a:noFill/>
            <a:miter lim="800000"/>
            <a:headEnd/>
            <a:tailEnd/>
          </a:ln>
        </p:spPr>
        <p:txBody>
          <a:bodyPr/>
          <a:lstStyle/>
          <a:p>
            <a:endParaRPr lang="en-US"/>
          </a:p>
        </p:txBody>
      </p:sp>
      <p:sp>
        <p:nvSpPr>
          <p:cNvPr id="41030" name="Freeform 70"/>
          <p:cNvSpPr>
            <a:spLocks/>
          </p:cNvSpPr>
          <p:nvPr/>
        </p:nvSpPr>
        <p:spPr bwMode="auto">
          <a:xfrm flipV="1">
            <a:off x="2851150" y="5019675"/>
            <a:ext cx="76200" cy="206375"/>
          </a:xfrm>
          <a:custGeom>
            <a:avLst/>
            <a:gdLst>
              <a:gd name="T0" fmla="*/ 76200 w 83"/>
              <a:gd name="T1" fmla="*/ 0 h 225"/>
              <a:gd name="T2" fmla="*/ 76200 w 83"/>
              <a:gd name="T3" fmla="*/ 206375 h 225"/>
              <a:gd name="T4" fmla="*/ 0 w 83"/>
              <a:gd name="T5" fmla="*/ 206375 h 225"/>
              <a:gd name="T6" fmla="*/ 0 w 83"/>
              <a:gd name="T7" fmla="*/ 0 h 225"/>
              <a:gd name="T8" fmla="*/ 0 60000 65536"/>
              <a:gd name="T9" fmla="*/ 0 60000 65536"/>
              <a:gd name="T10" fmla="*/ 0 60000 65536"/>
              <a:gd name="T11" fmla="*/ 0 60000 65536"/>
              <a:gd name="T12" fmla="*/ 0 w 83"/>
              <a:gd name="T13" fmla="*/ 0 h 225"/>
              <a:gd name="T14" fmla="*/ 83 w 83"/>
              <a:gd name="T15" fmla="*/ 225 h 225"/>
            </a:gdLst>
            <a:ahLst/>
            <a:cxnLst>
              <a:cxn ang="T8">
                <a:pos x="T0" y="T1"/>
              </a:cxn>
              <a:cxn ang="T9">
                <a:pos x="T2" y="T3"/>
              </a:cxn>
              <a:cxn ang="T10">
                <a:pos x="T4" y="T5"/>
              </a:cxn>
              <a:cxn ang="T11">
                <a:pos x="T6" y="T7"/>
              </a:cxn>
            </a:cxnLst>
            <a:rect l="T12" t="T13" r="T14" b="T15"/>
            <a:pathLst>
              <a:path w="83" h="225">
                <a:moveTo>
                  <a:pt x="83" y="0"/>
                </a:moveTo>
                <a:lnTo>
                  <a:pt x="83" y="225"/>
                </a:lnTo>
                <a:lnTo>
                  <a:pt x="0" y="225"/>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31" name="Rectangle 71"/>
          <p:cNvSpPr>
            <a:spLocks noChangeArrowheads="1"/>
          </p:cNvSpPr>
          <p:nvPr/>
        </p:nvSpPr>
        <p:spPr bwMode="auto">
          <a:xfrm>
            <a:off x="3203575" y="4803775"/>
            <a:ext cx="74613" cy="422275"/>
          </a:xfrm>
          <a:prstGeom prst="rect">
            <a:avLst/>
          </a:prstGeom>
          <a:solidFill>
            <a:srgbClr val="C0C0C0"/>
          </a:solidFill>
          <a:ln w="9525">
            <a:noFill/>
            <a:miter lim="800000"/>
            <a:headEnd/>
            <a:tailEnd/>
          </a:ln>
        </p:spPr>
        <p:txBody>
          <a:bodyPr/>
          <a:lstStyle/>
          <a:p>
            <a:endParaRPr lang="en-US"/>
          </a:p>
        </p:txBody>
      </p:sp>
      <p:sp>
        <p:nvSpPr>
          <p:cNvPr id="41032" name="Freeform 72"/>
          <p:cNvSpPr>
            <a:spLocks/>
          </p:cNvSpPr>
          <p:nvPr/>
        </p:nvSpPr>
        <p:spPr bwMode="auto">
          <a:xfrm flipV="1">
            <a:off x="3203575" y="4803775"/>
            <a:ext cx="74613" cy="422275"/>
          </a:xfrm>
          <a:custGeom>
            <a:avLst/>
            <a:gdLst>
              <a:gd name="T0" fmla="*/ 74613 w 82"/>
              <a:gd name="T1" fmla="*/ 0 h 461"/>
              <a:gd name="T2" fmla="*/ 74613 w 82"/>
              <a:gd name="T3" fmla="*/ 422275 h 461"/>
              <a:gd name="T4" fmla="*/ 0 w 82"/>
              <a:gd name="T5" fmla="*/ 422275 h 461"/>
              <a:gd name="T6" fmla="*/ 0 w 82"/>
              <a:gd name="T7" fmla="*/ 0 h 461"/>
              <a:gd name="T8" fmla="*/ 0 60000 65536"/>
              <a:gd name="T9" fmla="*/ 0 60000 65536"/>
              <a:gd name="T10" fmla="*/ 0 60000 65536"/>
              <a:gd name="T11" fmla="*/ 0 60000 65536"/>
              <a:gd name="T12" fmla="*/ 0 w 82"/>
              <a:gd name="T13" fmla="*/ 0 h 461"/>
              <a:gd name="T14" fmla="*/ 82 w 82"/>
              <a:gd name="T15" fmla="*/ 461 h 461"/>
            </a:gdLst>
            <a:ahLst/>
            <a:cxnLst>
              <a:cxn ang="T8">
                <a:pos x="T0" y="T1"/>
              </a:cxn>
              <a:cxn ang="T9">
                <a:pos x="T2" y="T3"/>
              </a:cxn>
              <a:cxn ang="T10">
                <a:pos x="T4" y="T5"/>
              </a:cxn>
              <a:cxn ang="T11">
                <a:pos x="T6" y="T7"/>
              </a:cxn>
            </a:cxnLst>
            <a:rect l="T12" t="T13" r="T14" b="T15"/>
            <a:pathLst>
              <a:path w="82" h="461">
                <a:moveTo>
                  <a:pt x="82" y="0"/>
                </a:moveTo>
                <a:lnTo>
                  <a:pt x="82" y="461"/>
                </a:lnTo>
                <a:lnTo>
                  <a:pt x="0" y="461"/>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33" name="Rectangle 73"/>
          <p:cNvSpPr>
            <a:spLocks noChangeArrowheads="1"/>
          </p:cNvSpPr>
          <p:nvPr/>
        </p:nvSpPr>
        <p:spPr bwMode="auto">
          <a:xfrm>
            <a:off x="3554413" y="4492625"/>
            <a:ext cx="76200" cy="733425"/>
          </a:xfrm>
          <a:prstGeom prst="rect">
            <a:avLst/>
          </a:prstGeom>
          <a:solidFill>
            <a:srgbClr val="C0C0C0"/>
          </a:solidFill>
          <a:ln w="9525">
            <a:noFill/>
            <a:miter lim="800000"/>
            <a:headEnd/>
            <a:tailEnd/>
          </a:ln>
        </p:spPr>
        <p:txBody>
          <a:bodyPr/>
          <a:lstStyle/>
          <a:p>
            <a:endParaRPr lang="en-US"/>
          </a:p>
        </p:txBody>
      </p:sp>
      <p:sp>
        <p:nvSpPr>
          <p:cNvPr id="41034" name="Freeform 74"/>
          <p:cNvSpPr>
            <a:spLocks/>
          </p:cNvSpPr>
          <p:nvPr/>
        </p:nvSpPr>
        <p:spPr bwMode="auto">
          <a:xfrm flipV="1">
            <a:off x="3554413" y="4492625"/>
            <a:ext cx="76200" cy="733425"/>
          </a:xfrm>
          <a:custGeom>
            <a:avLst/>
            <a:gdLst>
              <a:gd name="T0" fmla="*/ 76200 w 83"/>
              <a:gd name="T1" fmla="*/ 0 h 802"/>
              <a:gd name="T2" fmla="*/ 76200 w 83"/>
              <a:gd name="T3" fmla="*/ 733425 h 802"/>
              <a:gd name="T4" fmla="*/ 0 w 83"/>
              <a:gd name="T5" fmla="*/ 733425 h 802"/>
              <a:gd name="T6" fmla="*/ 0 w 83"/>
              <a:gd name="T7" fmla="*/ 0 h 802"/>
              <a:gd name="T8" fmla="*/ 0 60000 65536"/>
              <a:gd name="T9" fmla="*/ 0 60000 65536"/>
              <a:gd name="T10" fmla="*/ 0 60000 65536"/>
              <a:gd name="T11" fmla="*/ 0 60000 65536"/>
              <a:gd name="T12" fmla="*/ 0 w 83"/>
              <a:gd name="T13" fmla="*/ 0 h 802"/>
              <a:gd name="T14" fmla="*/ 83 w 83"/>
              <a:gd name="T15" fmla="*/ 802 h 802"/>
            </a:gdLst>
            <a:ahLst/>
            <a:cxnLst>
              <a:cxn ang="T8">
                <a:pos x="T0" y="T1"/>
              </a:cxn>
              <a:cxn ang="T9">
                <a:pos x="T2" y="T3"/>
              </a:cxn>
              <a:cxn ang="T10">
                <a:pos x="T4" y="T5"/>
              </a:cxn>
              <a:cxn ang="T11">
                <a:pos x="T6" y="T7"/>
              </a:cxn>
            </a:cxnLst>
            <a:rect l="T12" t="T13" r="T14" b="T15"/>
            <a:pathLst>
              <a:path w="83" h="802">
                <a:moveTo>
                  <a:pt x="83" y="0"/>
                </a:moveTo>
                <a:lnTo>
                  <a:pt x="83" y="802"/>
                </a:lnTo>
                <a:lnTo>
                  <a:pt x="0" y="802"/>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35" name="Rectangle 75"/>
          <p:cNvSpPr>
            <a:spLocks noChangeArrowheads="1"/>
          </p:cNvSpPr>
          <p:nvPr/>
        </p:nvSpPr>
        <p:spPr bwMode="auto">
          <a:xfrm>
            <a:off x="3906838" y="4254500"/>
            <a:ext cx="76200" cy="971550"/>
          </a:xfrm>
          <a:prstGeom prst="rect">
            <a:avLst/>
          </a:prstGeom>
          <a:solidFill>
            <a:srgbClr val="C0C0C0"/>
          </a:solidFill>
          <a:ln w="9525">
            <a:noFill/>
            <a:miter lim="800000"/>
            <a:headEnd/>
            <a:tailEnd/>
          </a:ln>
        </p:spPr>
        <p:txBody>
          <a:bodyPr/>
          <a:lstStyle/>
          <a:p>
            <a:endParaRPr lang="en-US"/>
          </a:p>
        </p:txBody>
      </p:sp>
      <p:sp>
        <p:nvSpPr>
          <p:cNvPr id="41036" name="Freeform 76"/>
          <p:cNvSpPr>
            <a:spLocks/>
          </p:cNvSpPr>
          <p:nvPr/>
        </p:nvSpPr>
        <p:spPr bwMode="auto">
          <a:xfrm flipV="1">
            <a:off x="3906838" y="4254500"/>
            <a:ext cx="76200" cy="971550"/>
          </a:xfrm>
          <a:custGeom>
            <a:avLst/>
            <a:gdLst>
              <a:gd name="T0" fmla="*/ 76200 w 83"/>
              <a:gd name="T1" fmla="*/ 0 h 1062"/>
              <a:gd name="T2" fmla="*/ 76200 w 83"/>
              <a:gd name="T3" fmla="*/ 971550 h 1062"/>
              <a:gd name="T4" fmla="*/ 0 w 83"/>
              <a:gd name="T5" fmla="*/ 971550 h 1062"/>
              <a:gd name="T6" fmla="*/ 0 w 83"/>
              <a:gd name="T7" fmla="*/ 0 h 1062"/>
              <a:gd name="T8" fmla="*/ 0 60000 65536"/>
              <a:gd name="T9" fmla="*/ 0 60000 65536"/>
              <a:gd name="T10" fmla="*/ 0 60000 65536"/>
              <a:gd name="T11" fmla="*/ 0 60000 65536"/>
              <a:gd name="T12" fmla="*/ 0 w 83"/>
              <a:gd name="T13" fmla="*/ 0 h 1062"/>
              <a:gd name="T14" fmla="*/ 83 w 83"/>
              <a:gd name="T15" fmla="*/ 1062 h 1062"/>
            </a:gdLst>
            <a:ahLst/>
            <a:cxnLst>
              <a:cxn ang="T8">
                <a:pos x="T0" y="T1"/>
              </a:cxn>
              <a:cxn ang="T9">
                <a:pos x="T2" y="T3"/>
              </a:cxn>
              <a:cxn ang="T10">
                <a:pos x="T4" y="T5"/>
              </a:cxn>
              <a:cxn ang="T11">
                <a:pos x="T6" y="T7"/>
              </a:cxn>
            </a:cxnLst>
            <a:rect l="T12" t="T13" r="T14" b="T15"/>
            <a:pathLst>
              <a:path w="83" h="1062">
                <a:moveTo>
                  <a:pt x="83" y="0"/>
                </a:moveTo>
                <a:lnTo>
                  <a:pt x="83" y="1062"/>
                </a:lnTo>
                <a:lnTo>
                  <a:pt x="0" y="1062"/>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37" name="Rectangle 77"/>
          <p:cNvSpPr>
            <a:spLocks noChangeArrowheads="1"/>
          </p:cNvSpPr>
          <p:nvPr/>
        </p:nvSpPr>
        <p:spPr bwMode="auto">
          <a:xfrm>
            <a:off x="4259263" y="4016375"/>
            <a:ext cx="74612" cy="1209675"/>
          </a:xfrm>
          <a:prstGeom prst="rect">
            <a:avLst/>
          </a:prstGeom>
          <a:solidFill>
            <a:srgbClr val="C0C0C0"/>
          </a:solidFill>
          <a:ln w="9525">
            <a:noFill/>
            <a:miter lim="800000"/>
            <a:headEnd/>
            <a:tailEnd/>
          </a:ln>
        </p:spPr>
        <p:txBody>
          <a:bodyPr/>
          <a:lstStyle/>
          <a:p>
            <a:endParaRPr lang="en-US"/>
          </a:p>
        </p:txBody>
      </p:sp>
      <p:sp>
        <p:nvSpPr>
          <p:cNvPr id="41038" name="Freeform 78"/>
          <p:cNvSpPr>
            <a:spLocks/>
          </p:cNvSpPr>
          <p:nvPr/>
        </p:nvSpPr>
        <p:spPr bwMode="auto">
          <a:xfrm flipV="1">
            <a:off x="4259263" y="4016375"/>
            <a:ext cx="74612" cy="1209675"/>
          </a:xfrm>
          <a:custGeom>
            <a:avLst/>
            <a:gdLst>
              <a:gd name="T0" fmla="*/ 74612 w 82"/>
              <a:gd name="T1" fmla="*/ 0 h 1323"/>
              <a:gd name="T2" fmla="*/ 74612 w 82"/>
              <a:gd name="T3" fmla="*/ 1209675 h 1323"/>
              <a:gd name="T4" fmla="*/ 0 w 82"/>
              <a:gd name="T5" fmla="*/ 1209675 h 1323"/>
              <a:gd name="T6" fmla="*/ 0 w 82"/>
              <a:gd name="T7" fmla="*/ 0 h 1323"/>
              <a:gd name="T8" fmla="*/ 0 60000 65536"/>
              <a:gd name="T9" fmla="*/ 0 60000 65536"/>
              <a:gd name="T10" fmla="*/ 0 60000 65536"/>
              <a:gd name="T11" fmla="*/ 0 60000 65536"/>
              <a:gd name="T12" fmla="*/ 0 w 82"/>
              <a:gd name="T13" fmla="*/ 0 h 1323"/>
              <a:gd name="T14" fmla="*/ 82 w 82"/>
              <a:gd name="T15" fmla="*/ 1323 h 1323"/>
            </a:gdLst>
            <a:ahLst/>
            <a:cxnLst>
              <a:cxn ang="T8">
                <a:pos x="T0" y="T1"/>
              </a:cxn>
              <a:cxn ang="T9">
                <a:pos x="T2" y="T3"/>
              </a:cxn>
              <a:cxn ang="T10">
                <a:pos x="T4" y="T5"/>
              </a:cxn>
              <a:cxn ang="T11">
                <a:pos x="T6" y="T7"/>
              </a:cxn>
            </a:cxnLst>
            <a:rect l="T12" t="T13" r="T14" b="T15"/>
            <a:pathLst>
              <a:path w="82" h="1323">
                <a:moveTo>
                  <a:pt x="82" y="0"/>
                </a:moveTo>
                <a:lnTo>
                  <a:pt x="82" y="1323"/>
                </a:lnTo>
                <a:lnTo>
                  <a:pt x="0" y="1323"/>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39" name="Rectangle 79"/>
          <p:cNvSpPr>
            <a:spLocks noChangeArrowheads="1"/>
          </p:cNvSpPr>
          <p:nvPr/>
        </p:nvSpPr>
        <p:spPr bwMode="auto">
          <a:xfrm>
            <a:off x="4610100" y="3844925"/>
            <a:ext cx="76200" cy="1381125"/>
          </a:xfrm>
          <a:prstGeom prst="rect">
            <a:avLst/>
          </a:prstGeom>
          <a:solidFill>
            <a:srgbClr val="C0C0C0"/>
          </a:solidFill>
          <a:ln w="9525">
            <a:noFill/>
            <a:miter lim="800000"/>
            <a:headEnd/>
            <a:tailEnd/>
          </a:ln>
        </p:spPr>
        <p:txBody>
          <a:bodyPr/>
          <a:lstStyle/>
          <a:p>
            <a:endParaRPr lang="en-US"/>
          </a:p>
        </p:txBody>
      </p:sp>
      <p:sp>
        <p:nvSpPr>
          <p:cNvPr id="41040" name="Freeform 80"/>
          <p:cNvSpPr>
            <a:spLocks/>
          </p:cNvSpPr>
          <p:nvPr/>
        </p:nvSpPr>
        <p:spPr bwMode="auto">
          <a:xfrm flipV="1">
            <a:off x="4610100" y="3844925"/>
            <a:ext cx="76200" cy="1381125"/>
          </a:xfrm>
          <a:custGeom>
            <a:avLst/>
            <a:gdLst>
              <a:gd name="T0" fmla="*/ 76200 w 83"/>
              <a:gd name="T1" fmla="*/ 0 h 1511"/>
              <a:gd name="T2" fmla="*/ 76200 w 83"/>
              <a:gd name="T3" fmla="*/ 1381125 h 1511"/>
              <a:gd name="T4" fmla="*/ 0 w 83"/>
              <a:gd name="T5" fmla="*/ 1381125 h 1511"/>
              <a:gd name="T6" fmla="*/ 0 w 83"/>
              <a:gd name="T7" fmla="*/ 0 h 1511"/>
              <a:gd name="T8" fmla="*/ 0 60000 65536"/>
              <a:gd name="T9" fmla="*/ 0 60000 65536"/>
              <a:gd name="T10" fmla="*/ 0 60000 65536"/>
              <a:gd name="T11" fmla="*/ 0 60000 65536"/>
              <a:gd name="T12" fmla="*/ 0 w 83"/>
              <a:gd name="T13" fmla="*/ 0 h 1511"/>
              <a:gd name="T14" fmla="*/ 83 w 83"/>
              <a:gd name="T15" fmla="*/ 1511 h 1511"/>
            </a:gdLst>
            <a:ahLst/>
            <a:cxnLst>
              <a:cxn ang="T8">
                <a:pos x="T0" y="T1"/>
              </a:cxn>
              <a:cxn ang="T9">
                <a:pos x="T2" y="T3"/>
              </a:cxn>
              <a:cxn ang="T10">
                <a:pos x="T4" y="T5"/>
              </a:cxn>
              <a:cxn ang="T11">
                <a:pos x="T6" y="T7"/>
              </a:cxn>
            </a:cxnLst>
            <a:rect l="T12" t="T13" r="T14" b="T15"/>
            <a:pathLst>
              <a:path w="83" h="1511">
                <a:moveTo>
                  <a:pt x="83" y="0"/>
                </a:moveTo>
                <a:lnTo>
                  <a:pt x="83" y="1511"/>
                </a:lnTo>
                <a:lnTo>
                  <a:pt x="0" y="1511"/>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41" name="Rectangle 81"/>
          <p:cNvSpPr>
            <a:spLocks noChangeArrowheads="1"/>
          </p:cNvSpPr>
          <p:nvPr/>
        </p:nvSpPr>
        <p:spPr bwMode="auto">
          <a:xfrm>
            <a:off x="4962525" y="3635375"/>
            <a:ext cx="76200" cy="1590675"/>
          </a:xfrm>
          <a:prstGeom prst="rect">
            <a:avLst/>
          </a:prstGeom>
          <a:solidFill>
            <a:srgbClr val="C0C0C0"/>
          </a:solidFill>
          <a:ln w="9525">
            <a:noFill/>
            <a:miter lim="800000"/>
            <a:headEnd/>
            <a:tailEnd/>
          </a:ln>
        </p:spPr>
        <p:txBody>
          <a:bodyPr/>
          <a:lstStyle/>
          <a:p>
            <a:endParaRPr lang="en-US"/>
          </a:p>
        </p:txBody>
      </p:sp>
      <p:sp>
        <p:nvSpPr>
          <p:cNvPr id="41042" name="Freeform 82"/>
          <p:cNvSpPr>
            <a:spLocks/>
          </p:cNvSpPr>
          <p:nvPr/>
        </p:nvSpPr>
        <p:spPr bwMode="auto">
          <a:xfrm flipV="1">
            <a:off x="4962525" y="3635375"/>
            <a:ext cx="76200" cy="1590675"/>
          </a:xfrm>
          <a:custGeom>
            <a:avLst/>
            <a:gdLst>
              <a:gd name="T0" fmla="*/ 76200 w 83"/>
              <a:gd name="T1" fmla="*/ 0 h 1740"/>
              <a:gd name="T2" fmla="*/ 76200 w 83"/>
              <a:gd name="T3" fmla="*/ 1590675 h 1740"/>
              <a:gd name="T4" fmla="*/ 0 w 83"/>
              <a:gd name="T5" fmla="*/ 1590675 h 1740"/>
              <a:gd name="T6" fmla="*/ 0 w 83"/>
              <a:gd name="T7" fmla="*/ 0 h 1740"/>
              <a:gd name="T8" fmla="*/ 0 60000 65536"/>
              <a:gd name="T9" fmla="*/ 0 60000 65536"/>
              <a:gd name="T10" fmla="*/ 0 60000 65536"/>
              <a:gd name="T11" fmla="*/ 0 60000 65536"/>
              <a:gd name="T12" fmla="*/ 0 w 83"/>
              <a:gd name="T13" fmla="*/ 0 h 1740"/>
              <a:gd name="T14" fmla="*/ 83 w 83"/>
              <a:gd name="T15" fmla="*/ 1740 h 1740"/>
            </a:gdLst>
            <a:ahLst/>
            <a:cxnLst>
              <a:cxn ang="T8">
                <a:pos x="T0" y="T1"/>
              </a:cxn>
              <a:cxn ang="T9">
                <a:pos x="T2" y="T3"/>
              </a:cxn>
              <a:cxn ang="T10">
                <a:pos x="T4" y="T5"/>
              </a:cxn>
              <a:cxn ang="T11">
                <a:pos x="T6" y="T7"/>
              </a:cxn>
            </a:cxnLst>
            <a:rect l="T12" t="T13" r="T14" b="T15"/>
            <a:pathLst>
              <a:path w="83" h="1740">
                <a:moveTo>
                  <a:pt x="83" y="0"/>
                </a:moveTo>
                <a:lnTo>
                  <a:pt x="83" y="1740"/>
                </a:lnTo>
                <a:lnTo>
                  <a:pt x="0" y="1740"/>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43" name="Rectangle 83"/>
          <p:cNvSpPr>
            <a:spLocks noChangeArrowheads="1"/>
          </p:cNvSpPr>
          <p:nvPr/>
        </p:nvSpPr>
        <p:spPr bwMode="auto">
          <a:xfrm>
            <a:off x="5313363" y="3271838"/>
            <a:ext cx="76200" cy="1954212"/>
          </a:xfrm>
          <a:prstGeom prst="rect">
            <a:avLst/>
          </a:prstGeom>
          <a:solidFill>
            <a:srgbClr val="C0C0C0"/>
          </a:solidFill>
          <a:ln w="9525">
            <a:noFill/>
            <a:miter lim="800000"/>
            <a:headEnd/>
            <a:tailEnd/>
          </a:ln>
        </p:spPr>
        <p:txBody>
          <a:bodyPr/>
          <a:lstStyle/>
          <a:p>
            <a:endParaRPr lang="en-US"/>
          </a:p>
        </p:txBody>
      </p:sp>
      <p:sp>
        <p:nvSpPr>
          <p:cNvPr id="41044" name="Freeform 84"/>
          <p:cNvSpPr>
            <a:spLocks/>
          </p:cNvSpPr>
          <p:nvPr/>
        </p:nvSpPr>
        <p:spPr bwMode="auto">
          <a:xfrm flipV="1">
            <a:off x="5313363" y="3271838"/>
            <a:ext cx="76200" cy="1954212"/>
          </a:xfrm>
          <a:custGeom>
            <a:avLst/>
            <a:gdLst>
              <a:gd name="T0" fmla="*/ 76200 w 83"/>
              <a:gd name="T1" fmla="*/ 0 h 2138"/>
              <a:gd name="T2" fmla="*/ 76200 w 83"/>
              <a:gd name="T3" fmla="*/ 1954212 h 2138"/>
              <a:gd name="T4" fmla="*/ 0 w 83"/>
              <a:gd name="T5" fmla="*/ 1954212 h 2138"/>
              <a:gd name="T6" fmla="*/ 0 w 83"/>
              <a:gd name="T7" fmla="*/ 0 h 2138"/>
              <a:gd name="T8" fmla="*/ 0 60000 65536"/>
              <a:gd name="T9" fmla="*/ 0 60000 65536"/>
              <a:gd name="T10" fmla="*/ 0 60000 65536"/>
              <a:gd name="T11" fmla="*/ 0 60000 65536"/>
              <a:gd name="T12" fmla="*/ 0 w 83"/>
              <a:gd name="T13" fmla="*/ 0 h 2138"/>
              <a:gd name="T14" fmla="*/ 83 w 83"/>
              <a:gd name="T15" fmla="*/ 2138 h 2138"/>
            </a:gdLst>
            <a:ahLst/>
            <a:cxnLst>
              <a:cxn ang="T8">
                <a:pos x="T0" y="T1"/>
              </a:cxn>
              <a:cxn ang="T9">
                <a:pos x="T2" y="T3"/>
              </a:cxn>
              <a:cxn ang="T10">
                <a:pos x="T4" y="T5"/>
              </a:cxn>
              <a:cxn ang="T11">
                <a:pos x="T6" y="T7"/>
              </a:cxn>
            </a:cxnLst>
            <a:rect l="T12" t="T13" r="T14" b="T15"/>
            <a:pathLst>
              <a:path w="83" h="2138">
                <a:moveTo>
                  <a:pt x="83" y="0"/>
                </a:moveTo>
                <a:lnTo>
                  <a:pt x="83" y="2138"/>
                </a:lnTo>
                <a:lnTo>
                  <a:pt x="0" y="2138"/>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45" name="Rectangle 85"/>
          <p:cNvSpPr>
            <a:spLocks noChangeArrowheads="1"/>
          </p:cNvSpPr>
          <p:nvPr/>
        </p:nvSpPr>
        <p:spPr bwMode="auto">
          <a:xfrm>
            <a:off x="5665788" y="3014663"/>
            <a:ext cx="74612" cy="2211387"/>
          </a:xfrm>
          <a:prstGeom prst="rect">
            <a:avLst/>
          </a:prstGeom>
          <a:solidFill>
            <a:srgbClr val="C0C0C0"/>
          </a:solidFill>
          <a:ln w="9525">
            <a:noFill/>
            <a:miter lim="800000"/>
            <a:headEnd/>
            <a:tailEnd/>
          </a:ln>
        </p:spPr>
        <p:txBody>
          <a:bodyPr/>
          <a:lstStyle/>
          <a:p>
            <a:endParaRPr lang="en-US"/>
          </a:p>
        </p:txBody>
      </p:sp>
      <p:sp>
        <p:nvSpPr>
          <p:cNvPr id="41046" name="Freeform 86"/>
          <p:cNvSpPr>
            <a:spLocks/>
          </p:cNvSpPr>
          <p:nvPr/>
        </p:nvSpPr>
        <p:spPr bwMode="auto">
          <a:xfrm flipV="1">
            <a:off x="5665788" y="3014663"/>
            <a:ext cx="74612" cy="2211387"/>
          </a:xfrm>
          <a:custGeom>
            <a:avLst/>
            <a:gdLst>
              <a:gd name="T0" fmla="*/ 74612 w 83"/>
              <a:gd name="T1" fmla="*/ 0 h 2418"/>
              <a:gd name="T2" fmla="*/ 74612 w 83"/>
              <a:gd name="T3" fmla="*/ 2211387 h 2418"/>
              <a:gd name="T4" fmla="*/ 0 w 83"/>
              <a:gd name="T5" fmla="*/ 2211387 h 2418"/>
              <a:gd name="T6" fmla="*/ 0 w 83"/>
              <a:gd name="T7" fmla="*/ 0 h 2418"/>
              <a:gd name="T8" fmla="*/ 0 60000 65536"/>
              <a:gd name="T9" fmla="*/ 0 60000 65536"/>
              <a:gd name="T10" fmla="*/ 0 60000 65536"/>
              <a:gd name="T11" fmla="*/ 0 60000 65536"/>
              <a:gd name="T12" fmla="*/ 0 w 83"/>
              <a:gd name="T13" fmla="*/ 0 h 2418"/>
              <a:gd name="T14" fmla="*/ 83 w 83"/>
              <a:gd name="T15" fmla="*/ 2418 h 2418"/>
            </a:gdLst>
            <a:ahLst/>
            <a:cxnLst>
              <a:cxn ang="T8">
                <a:pos x="T0" y="T1"/>
              </a:cxn>
              <a:cxn ang="T9">
                <a:pos x="T2" y="T3"/>
              </a:cxn>
              <a:cxn ang="T10">
                <a:pos x="T4" y="T5"/>
              </a:cxn>
              <a:cxn ang="T11">
                <a:pos x="T6" y="T7"/>
              </a:cxn>
            </a:cxnLst>
            <a:rect l="T12" t="T13" r="T14" b="T15"/>
            <a:pathLst>
              <a:path w="83" h="2418">
                <a:moveTo>
                  <a:pt x="83" y="0"/>
                </a:moveTo>
                <a:lnTo>
                  <a:pt x="83" y="2418"/>
                </a:lnTo>
                <a:lnTo>
                  <a:pt x="0" y="2418"/>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48" name="Freeform 88"/>
          <p:cNvSpPr>
            <a:spLocks/>
          </p:cNvSpPr>
          <p:nvPr/>
        </p:nvSpPr>
        <p:spPr bwMode="auto">
          <a:xfrm flipV="1">
            <a:off x="6030693" y="2595563"/>
            <a:ext cx="76200" cy="2630487"/>
          </a:xfrm>
          <a:custGeom>
            <a:avLst/>
            <a:gdLst>
              <a:gd name="T0" fmla="*/ 76200 w 82"/>
              <a:gd name="T1" fmla="*/ 0 h 2876"/>
              <a:gd name="T2" fmla="*/ 76200 w 82"/>
              <a:gd name="T3" fmla="*/ 2630487 h 2876"/>
              <a:gd name="T4" fmla="*/ 0 w 82"/>
              <a:gd name="T5" fmla="*/ 2630487 h 2876"/>
              <a:gd name="T6" fmla="*/ 0 w 82"/>
              <a:gd name="T7" fmla="*/ 0 h 2876"/>
              <a:gd name="T8" fmla="*/ 0 60000 65536"/>
              <a:gd name="T9" fmla="*/ 0 60000 65536"/>
              <a:gd name="T10" fmla="*/ 0 60000 65536"/>
              <a:gd name="T11" fmla="*/ 0 60000 65536"/>
              <a:gd name="T12" fmla="*/ 0 w 82"/>
              <a:gd name="T13" fmla="*/ 0 h 2876"/>
              <a:gd name="T14" fmla="*/ 82 w 82"/>
              <a:gd name="T15" fmla="*/ 2876 h 2876"/>
            </a:gdLst>
            <a:ahLst/>
            <a:cxnLst>
              <a:cxn ang="T8">
                <a:pos x="T0" y="T1"/>
              </a:cxn>
              <a:cxn ang="T9">
                <a:pos x="T2" y="T3"/>
              </a:cxn>
              <a:cxn ang="T10">
                <a:pos x="T4" y="T5"/>
              </a:cxn>
              <a:cxn ang="T11">
                <a:pos x="T6" y="T7"/>
              </a:cxn>
            </a:cxnLst>
            <a:rect l="T12" t="T13" r="T14" b="T15"/>
            <a:pathLst>
              <a:path w="82" h="2876">
                <a:moveTo>
                  <a:pt x="82" y="0"/>
                </a:moveTo>
                <a:lnTo>
                  <a:pt x="82" y="2876"/>
                </a:lnTo>
                <a:lnTo>
                  <a:pt x="0" y="2876"/>
                </a:lnTo>
                <a:lnTo>
                  <a:pt x="0" y="0"/>
                </a:lnTo>
              </a:path>
            </a:pathLst>
          </a:custGeom>
          <a:solidFill>
            <a:srgbClr val="FF3300"/>
          </a:solidFill>
          <a:ln w="6350">
            <a:solidFill>
              <a:schemeClr val="bg1">
                <a:lumMod val="50000"/>
              </a:schemeClr>
            </a:solidFill>
            <a:prstDash val="solid"/>
            <a:round/>
            <a:headEnd/>
            <a:tailEnd/>
          </a:ln>
          <a:effectLst/>
        </p:spPr>
        <p:txBody>
          <a:bodyPr/>
          <a:lstStyle/>
          <a:p>
            <a:endParaRPr lang="en-GB"/>
          </a:p>
        </p:txBody>
      </p:sp>
      <p:sp>
        <p:nvSpPr>
          <p:cNvPr id="41049" name="Rectangle 89"/>
          <p:cNvSpPr>
            <a:spLocks noChangeArrowheads="1"/>
          </p:cNvSpPr>
          <p:nvPr/>
        </p:nvSpPr>
        <p:spPr bwMode="auto">
          <a:xfrm>
            <a:off x="6369050" y="2397125"/>
            <a:ext cx="74613" cy="2828925"/>
          </a:xfrm>
          <a:prstGeom prst="rect">
            <a:avLst/>
          </a:prstGeom>
          <a:solidFill>
            <a:srgbClr val="C0C0C0"/>
          </a:solidFill>
          <a:ln w="9525">
            <a:noFill/>
            <a:miter lim="800000"/>
            <a:headEnd/>
            <a:tailEnd/>
          </a:ln>
        </p:spPr>
        <p:txBody>
          <a:bodyPr/>
          <a:lstStyle/>
          <a:p>
            <a:endParaRPr lang="en-US"/>
          </a:p>
        </p:txBody>
      </p:sp>
      <p:sp>
        <p:nvSpPr>
          <p:cNvPr id="41050" name="Freeform 90"/>
          <p:cNvSpPr>
            <a:spLocks/>
          </p:cNvSpPr>
          <p:nvPr/>
        </p:nvSpPr>
        <p:spPr bwMode="auto">
          <a:xfrm flipV="1">
            <a:off x="6369050" y="2397125"/>
            <a:ext cx="74613" cy="2828925"/>
          </a:xfrm>
          <a:custGeom>
            <a:avLst/>
            <a:gdLst>
              <a:gd name="T0" fmla="*/ 74613 w 83"/>
              <a:gd name="T1" fmla="*/ 0 h 3094"/>
              <a:gd name="T2" fmla="*/ 74613 w 83"/>
              <a:gd name="T3" fmla="*/ 2828925 h 3094"/>
              <a:gd name="T4" fmla="*/ 0 w 83"/>
              <a:gd name="T5" fmla="*/ 2828925 h 3094"/>
              <a:gd name="T6" fmla="*/ 0 w 83"/>
              <a:gd name="T7" fmla="*/ 0 h 3094"/>
              <a:gd name="T8" fmla="*/ 0 60000 65536"/>
              <a:gd name="T9" fmla="*/ 0 60000 65536"/>
              <a:gd name="T10" fmla="*/ 0 60000 65536"/>
              <a:gd name="T11" fmla="*/ 0 60000 65536"/>
              <a:gd name="T12" fmla="*/ 0 w 83"/>
              <a:gd name="T13" fmla="*/ 0 h 3094"/>
              <a:gd name="T14" fmla="*/ 83 w 83"/>
              <a:gd name="T15" fmla="*/ 3094 h 3094"/>
            </a:gdLst>
            <a:ahLst/>
            <a:cxnLst>
              <a:cxn ang="T8">
                <a:pos x="T0" y="T1"/>
              </a:cxn>
              <a:cxn ang="T9">
                <a:pos x="T2" y="T3"/>
              </a:cxn>
              <a:cxn ang="T10">
                <a:pos x="T4" y="T5"/>
              </a:cxn>
              <a:cxn ang="T11">
                <a:pos x="T6" y="T7"/>
              </a:cxn>
            </a:cxnLst>
            <a:rect l="T12" t="T13" r="T14" b="T15"/>
            <a:pathLst>
              <a:path w="83" h="3094">
                <a:moveTo>
                  <a:pt x="83" y="0"/>
                </a:moveTo>
                <a:lnTo>
                  <a:pt x="83" y="3094"/>
                </a:lnTo>
                <a:lnTo>
                  <a:pt x="0" y="3094"/>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51" name="Rectangle 91"/>
          <p:cNvSpPr>
            <a:spLocks noChangeArrowheads="1"/>
          </p:cNvSpPr>
          <p:nvPr/>
        </p:nvSpPr>
        <p:spPr bwMode="auto">
          <a:xfrm>
            <a:off x="6719888" y="2038350"/>
            <a:ext cx="76200" cy="3187700"/>
          </a:xfrm>
          <a:prstGeom prst="rect">
            <a:avLst/>
          </a:prstGeom>
          <a:solidFill>
            <a:srgbClr val="C0C0C0"/>
          </a:solidFill>
          <a:ln w="9525">
            <a:noFill/>
            <a:miter lim="800000"/>
            <a:headEnd/>
            <a:tailEnd/>
          </a:ln>
        </p:spPr>
        <p:txBody>
          <a:bodyPr/>
          <a:lstStyle/>
          <a:p>
            <a:endParaRPr lang="en-US"/>
          </a:p>
        </p:txBody>
      </p:sp>
      <p:sp>
        <p:nvSpPr>
          <p:cNvPr id="41052" name="Freeform 92"/>
          <p:cNvSpPr>
            <a:spLocks/>
          </p:cNvSpPr>
          <p:nvPr/>
        </p:nvSpPr>
        <p:spPr bwMode="auto">
          <a:xfrm flipV="1">
            <a:off x="6719888" y="2038350"/>
            <a:ext cx="76200" cy="3187700"/>
          </a:xfrm>
          <a:custGeom>
            <a:avLst/>
            <a:gdLst>
              <a:gd name="T0" fmla="*/ 76200 w 83"/>
              <a:gd name="T1" fmla="*/ 0 h 3486"/>
              <a:gd name="T2" fmla="*/ 76200 w 83"/>
              <a:gd name="T3" fmla="*/ 3187700 h 3486"/>
              <a:gd name="T4" fmla="*/ 0 w 83"/>
              <a:gd name="T5" fmla="*/ 3187700 h 3486"/>
              <a:gd name="T6" fmla="*/ 0 w 83"/>
              <a:gd name="T7" fmla="*/ 0 h 3486"/>
              <a:gd name="T8" fmla="*/ 0 60000 65536"/>
              <a:gd name="T9" fmla="*/ 0 60000 65536"/>
              <a:gd name="T10" fmla="*/ 0 60000 65536"/>
              <a:gd name="T11" fmla="*/ 0 60000 65536"/>
              <a:gd name="T12" fmla="*/ 0 w 83"/>
              <a:gd name="T13" fmla="*/ 0 h 3486"/>
              <a:gd name="T14" fmla="*/ 83 w 83"/>
              <a:gd name="T15" fmla="*/ 3486 h 3486"/>
            </a:gdLst>
            <a:ahLst/>
            <a:cxnLst>
              <a:cxn ang="T8">
                <a:pos x="T0" y="T1"/>
              </a:cxn>
              <a:cxn ang="T9">
                <a:pos x="T2" y="T3"/>
              </a:cxn>
              <a:cxn ang="T10">
                <a:pos x="T4" y="T5"/>
              </a:cxn>
              <a:cxn ang="T11">
                <a:pos x="T6" y="T7"/>
              </a:cxn>
            </a:cxnLst>
            <a:rect l="T12" t="T13" r="T14" b="T15"/>
            <a:pathLst>
              <a:path w="83" h="3486">
                <a:moveTo>
                  <a:pt x="83" y="0"/>
                </a:moveTo>
                <a:lnTo>
                  <a:pt x="83" y="3486"/>
                </a:lnTo>
                <a:lnTo>
                  <a:pt x="0" y="3486"/>
                </a:lnTo>
                <a:lnTo>
                  <a:pt x="0" y="0"/>
                </a:lnTo>
              </a:path>
            </a:pathLst>
          </a:custGeom>
          <a:solidFill>
            <a:srgbClr val="FF3300"/>
          </a:solidFill>
          <a:ln w="6350">
            <a:solidFill>
              <a:schemeClr val="bg1">
                <a:lumMod val="50000"/>
              </a:schemeClr>
            </a:solidFill>
            <a:prstDash val="solid"/>
            <a:round/>
            <a:headEnd/>
            <a:tailEnd/>
          </a:ln>
        </p:spPr>
        <p:txBody>
          <a:bodyPr/>
          <a:lstStyle/>
          <a:p>
            <a:endParaRPr lang="en-GB"/>
          </a:p>
        </p:txBody>
      </p:sp>
      <p:sp>
        <p:nvSpPr>
          <p:cNvPr id="41053" name="Line 93"/>
          <p:cNvSpPr>
            <a:spLocks noChangeShapeType="1"/>
          </p:cNvSpPr>
          <p:nvPr/>
        </p:nvSpPr>
        <p:spPr bwMode="auto">
          <a:xfrm>
            <a:off x="2484438" y="5238750"/>
            <a:ext cx="4572000" cy="1588"/>
          </a:xfrm>
          <a:prstGeom prst="line">
            <a:avLst/>
          </a:prstGeom>
          <a:noFill/>
          <a:ln w="9525">
            <a:solidFill>
              <a:schemeClr val="bg1">
                <a:lumMod val="50000"/>
              </a:schemeClr>
            </a:solidFill>
            <a:round/>
            <a:headEnd/>
            <a:tailEnd/>
          </a:ln>
        </p:spPr>
        <p:txBody>
          <a:bodyPr/>
          <a:lstStyle/>
          <a:p>
            <a:endParaRPr lang="en-GB"/>
          </a:p>
        </p:txBody>
      </p:sp>
      <p:sp>
        <p:nvSpPr>
          <p:cNvPr id="41054" name="Rectangle 94"/>
          <p:cNvSpPr>
            <a:spLocks noChangeArrowheads="1"/>
          </p:cNvSpPr>
          <p:nvPr/>
        </p:nvSpPr>
        <p:spPr bwMode="auto">
          <a:xfrm>
            <a:off x="3952875" y="1963738"/>
            <a:ext cx="915315" cy="169277"/>
          </a:xfrm>
          <a:prstGeom prst="rect">
            <a:avLst/>
          </a:prstGeom>
          <a:noFill/>
          <a:ln w="9525">
            <a:noFill/>
            <a:miter lim="800000"/>
            <a:headEnd/>
            <a:tailEnd/>
          </a:ln>
        </p:spPr>
        <p:txBody>
          <a:bodyPr wrap="none" lIns="0" tIns="0" rIns="0" bIns="0">
            <a:spAutoFit/>
          </a:bodyPr>
          <a:lstStyle/>
          <a:p>
            <a:r>
              <a:rPr lang="en-US" sz="1100" dirty="0">
                <a:solidFill>
                  <a:schemeClr val="bg1">
                    <a:lumMod val="50000"/>
                  </a:schemeClr>
                </a:solidFill>
              </a:rPr>
              <a:t>survival fraction</a:t>
            </a:r>
            <a:endParaRPr lang="en-US" sz="1100" dirty="0">
              <a:solidFill>
                <a:schemeClr val="bg1">
                  <a:lumMod val="50000"/>
                </a:schemeClr>
              </a:solidFill>
              <a:latin typeface="Arial Narrow" pitchFamily="34" charset="0"/>
            </a:endParaRPr>
          </a:p>
        </p:txBody>
      </p:sp>
      <p:sp>
        <p:nvSpPr>
          <p:cNvPr id="41055" name="Rectangle 95"/>
          <p:cNvSpPr>
            <a:spLocks noChangeArrowheads="1"/>
          </p:cNvSpPr>
          <p:nvPr/>
        </p:nvSpPr>
        <p:spPr bwMode="auto">
          <a:xfrm>
            <a:off x="3336925" y="1979613"/>
            <a:ext cx="457200" cy="92075"/>
          </a:xfrm>
          <a:prstGeom prst="rect">
            <a:avLst/>
          </a:prstGeom>
          <a:solidFill>
            <a:srgbClr val="000000"/>
          </a:solidFill>
          <a:ln w="9525">
            <a:noFill/>
            <a:miter lim="800000"/>
            <a:headEnd/>
            <a:tailEnd/>
          </a:ln>
        </p:spPr>
        <p:txBody>
          <a:bodyPr/>
          <a:lstStyle/>
          <a:p>
            <a:endParaRPr lang="en-US"/>
          </a:p>
        </p:txBody>
      </p:sp>
      <p:sp>
        <p:nvSpPr>
          <p:cNvPr id="41056" name="Rectangle 96"/>
          <p:cNvSpPr>
            <a:spLocks noChangeArrowheads="1"/>
          </p:cNvSpPr>
          <p:nvPr/>
        </p:nvSpPr>
        <p:spPr bwMode="auto">
          <a:xfrm>
            <a:off x="3336925" y="1979613"/>
            <a:ext cx="457200" cy="92075"/>
          </a:xfrm>
          <a:prstGeom prst="rect">
            <a:avLst/>
          </a:prstGeom>
          <a:solidFill>
            <a:schemeClr val="bg1">
              <a:lumMod val="50000"/>
            </a:schemeClr>
          </a:solidFill>
          <a:ln w="6350">
            <a:solidFill>
              <a:schemeClr val="bg1">
                <a:lumMod val="50000"/>
              </a:schemeClr>
            </a:solidFill>
            <a:miter lim="800000"/>
            <a:headEnd/>
            <a:tailEnd/>
          </a:ln>
        </p:spPr>
        <p:txBody>
          <a:bodyPr/>
          <a:lstStyle/>
          <a:p>
            <a:endParaRPr lang="en-US"/>
          </a:p>
        </p:txBody>
      </p:sp>
      <p:sp>
        <p:nvSpPr>
          <p:cNvPr id="41057" name="Rectangle 97"/>
          <p:cNvSpPr>
            <a:spLocks noChangeArrowheads="1"/>
          </p:cNvSpPr>
          <p:nvPr/>
        </p:nvSpPr>
        <p:spPr bwMode="auto">
          <a:xfrm>
            <a:off x="3924300" y="2205038"/>
            <a:ext cx="1774525" cy="169277"/>
          </a:xfrm>
          <a:prstGeom prst="rect">
            <a:avLst/>
          </a:prstGeom>
          <a:noFill/>
          <a:ln w="9525">
            <a:noFill/>
            <a:miter lim="800000"/>
            <a:headEnd/>
            <a:tailEnd/>
          </a:ln>
        </p:spPr>
        <p:txBody>
          <a:bodyPr wrap="none" lIns="0" tIns="0" rIns="0" bIns="0">
            <a:spAutoFit/>
          </a:bodyPr>
          <a:lstStyle/>
          <a:p>
            <a:r>
              <a:rPr lang="en-US" sz="1100" dirty="0">
                <a:solidFill>
                  <a:schemeClr val="bg1">
                    <a:lumMod val="50000"/>
                  </a:schemeClr>
                </a:solidFill>
              </a:rPr>
              <a:t> cumulative antibiotic initiation</a:t>
            </a:r>
            <a:endParaRPr lang="en-US" sz="1100" dirty="0">
              <a:solidFill>
                <a:schemeClr val="bg1">
                  <a:lumMod val="50000"/>
                </a:schemeClr>
              </a:solidFill>
              <a:latin typeface="Arial Narrow" pitchFamily="34" charset="0"/>
            </a:endParaRPr>
          </a:p>
        </p:txBody>
      </p:sp>
      <p:sp>
        <p:nvSpPr>
          <p:cNvPr id="41058" name="Rectangle 98"/>
          <p:cNvSpPr>
            <a:spLocks noChangeArrowheads="1"/>
          </p:cNvSpPr>
          <p:nvPr/>
        </p:nvSpPr>
        <p:spPr bwMode="auto">
          <a:xfrm>
            <a:off x="3906838" y="2382838"/>
            <a:ext cx="31750" cy="138112"/>
          </a:xfrm>
          <a:prstGeom prst="rect">
            <a:avLst/>
          </a:prstGeom>
          <a:noFill/>
          <a:ln w="9525">
            <a:noFill/>
            <a:miter lim="800000"/>
            <a:headEnd/>
            <a:tailEnd/>
          </a:ln>
        </p:spPr>
        <p:txBody>
          <a:bodyPr wrap="none" lIns="0" tIns="0" rIns="0" bIns="0">
            <a:spAutoFit/>
          </a:bodyPr>
          <a:lstStyle/>
          <a:p>
            <a:r>
              <a:rPr lang="en-US" sz="900">
                <a:solidFill>
                  <a:srgbClr val="0D3283"/>
                </a:solidFill>
              </a:rPr>
              <a:t> </a:t>
            </a:r>
            <a:endParaRPr lang="en-US" sz="900">
              <a:solidFill>
                <a:srgbClr val="0D3283"/>
              </a:solidFill>
              <a:latin typeface="Arial Narrow" pitchFamily="34" charset="0"/>
            </a:endParaRPr>
          </a:p>
        </p:txBody>
      </p:sp>
      <p:sp>
        <p:nvSpPr>
          <p:cNvPr id="41059" name="Rectangle 99"/>
          <p:cNvSpPr>
            <a:spLocks noChangeArrowheads="1"/>
          </p:cNvSpPr>
          <p:nvPr/>
        </p:nvSpPr>
        <p:spPr bwMode="auto">
          <a:xfrm>
            <a:off x="3336925" y="2225675"/>
            <a:ext cx="457200" cy="90488"/>
          </a:xfrm>
          <a:prstGeom prst="rect">
            <a:avLst/>
          </a:prstGeom>
          <a:solidFill>
            <a:srgbClr val="C0C0C0"/>
          </a:solidFill>
          <a:ln w="9525">
            <a:noFill/>
            <a:miter lim="800000"/>
            <a:headEnd/>
            <a:tailEnd/>
          </a:ln>
        </p:spPr>
        <p:txBody>
          <a:bodyPr/>
          <a:lstStyle/>
          <a:p>
            <a:endParaRPr lang="en-US"/>
          </a:p>
        </p:txBody>
      </p:sp>
      <p:sp>
        <p:nvSpPr>
          <p:cNvPr id="41060" name="Rectangle 100"/>
          <p:cNvSpPr>
            <a:spLocks noChangeArrowheads="1"/>
          </p:cNvSpPr>
          <p:nvPr/>
        </p:nvSpPr>
        <p:spPr bwMode="auto">
          <a:xfrm>
            <a:off x="3336925" y="2225675"/>
            <a:ext cx="457200" cy="90488"/>
          </a:xfrm>
          <a:prstGeom prst="rect">
            <a:avLst/>
          </a:prstGeom>
          <a:solidFill>
            <a:srgbClr val="FF3300"/>
          </a:solidFill>
          <a:ln w="6350">
            <a:solidFill>
              <a:srgbClr val="FF3300"/>
            </a:solidFill>
            <a:miter lim="800000"/>
            <a:headEnd/>
            <a:tailEnd/>
          </a:ln>
        </p:spPr>
        <p:txBody>
          <a:bodyPr/>
          <a:lstStyle/>
          <a:p>
            <a:endParaRPr lang="en-US"/>
          </a:p>
        </p:txBody>
      </p:sp>
      <p:sp>
        <p:nvSpPr>
          <p:cNvPr id="40963" name="Rectangle 3"/>
          <p:cNvSpPr>
            <a:spLocks noGrp="1" noChangeArrowheads="1"/>
          </p:cNvSpPr>
          <p:nvPr>
            <p:ph type="title"/>
          </p:nvPr>
        </p:nvSpPr>
        <p:spPr>
          <a:xfrm>
            <a:off x="1524000" y="213603"/>
            <a:ext cx="7467600" cy="1143000"/>
          </a:xfrm>
        </p:spPr>
        <p:txBody>
          <a:bodyPr/>
          <a:lstStyle/>
          <a:p>
            <a:pPr algn="l"/>
            <a:r>
              <a:rPr lang="en-US" sz="2600" b="1" i="1" dirty="0" smtClean="0">
                <a:solidFill>
                  <a:srgbClr val="FF3300"/>
                </a:solidFill>
              </a:rPr>
              <a:t>Effective Antimicrobial Therapy &amp;</a:t>
            </a:r>
            <a:br>
              <a:rPr lang="en-US" sz="2600" b="1" i="1" dirty="0" smtClean="0">
                <a:solidFill>
                  <a:srgbClr val="FF3300"/>
                </a:solidFill>
              </a:rPr>
            </a:br>
            <a:r>
              <a:rPr lang="en-US" sz="2600" b="1" i="1" dirty="0" smtClean="0">
                <a:solidFill>
                  <a:srgbClr val="FF3300"/>
                </a:solidFill>
              </a:rPr>
              <a:t>Survival in Septic Shock</a:t>
            </a:r>
          </a:p>
        </p:txBody>
      </p:sp>
      <p:grpSp>
        <p:nvGrpSpPr>
          <p:cNvPr id="2" name="Group 116"/>
          <p:cNvGrpSpPr/>
          <p:nvPr/>
        </p:nvGrpSpPr>
        <p:grpSpPr>
          <a:xfrm>
            <a:off x="0" y="-22325"/>
            <a:ext cx="9144000" cy="1314479"/>
            <a:chOff x="0" y="0"/>
            <a:chExt cx="9144000" cy="1314479"/>
          </a:xfrm>
        </p:grpSpPr>
        <p:grpSp>
          <p:nvGrpSpPr>
            <p:cNvPr id="3" name="Group 9"/>
            <p:cNvGrpSpPr/>
            <p:nvPr/>
          </p:nvGrpSpPr>
          <p:grpSpPr>
            <a:xfrm>
              <a:off x="0" y="0"/>
              <a:ext cx="9144000" cy="90343"/>
              <a:chOff x="0" y="0"/>
              <a:chExt cx="9144000" cy="90343"/>
            </a:xfrm>
          </p:grpSpPr>
          <p:sp>
            <p:nvSpPr>
              <p:cNvPr id="121" name="Rectangle 120"/>
              <p:cNvSpPr/>
              <p:nvPr/>
            </p:nvSpPr>
            <p:spPr>
              <a:xfrm>
                <a:off x="0" y="0"/>
                <a:ext cx="9144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0" y="44624"/>
                <a:ext cx="9144000"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9" name="Rectangle 118"/>
            <p:cNvSpPr/>
            <p:nvPr/>
          </p:nvSpPr>
          <p:spPr>
            <a:xfrm>
              <a:off x="0" y="1268760"/>
              <a:ext cx="4320000"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0"/>
            <a:ext cx="8991600" cy="1905000"/>
          </a:xfrm>
        </p:spPr>
        <p:txBody>
          <a:bodyPr/>
          <a:lstStyle/>
          <a:p>
            <a:r>
              <a:rPr lang="en-US" sz="3600" b="1" dirty="0" smtClean="0">
                <a:ea typeface="ＭＳ Ｐゴシック" charset="-128"/>
              </a:rPr>
              <a:t>Hospital Mortality by Time to Antibiotics</a:t>
            </a:r>
            <a:endParaRPr lang="en-US" b="1" dirty="0" smtClean="0">
              <a:ea typeface="ＭＳ Ｐゴシック" charset="-128"/>
            </a:endParaRPr>
          </a:p>
        </p:txBody>
      </p:sp>
      <p:pic>
        <p:nvPicPr>
          <p:cNvPr id="3277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1475" y="1236663"/>
            <a:ext cx="8362950" cy="432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8675" name="Rectangle 2"/>
          <p:cNvSpPr>
            <a:spLocks noChangeArrowheads="1"/>
          </p:cNvSpPr>
          <p:nvPr/>
        </p:nvSpPr>
        <p:spPr bwMode="auto">
          <a:xfrm>
            <a:off x="1258888" y="1381125"/>
            <a:ext cx="6842125" cy="463550"/>
          </a:xfrm>
          <a:prstGeom prst="rect">
            <a:avLst/>
          </a:prstGeom>
          <a:solidFill>
            <a:schemeClr val="bg1"/>
          </a:solidFill>
          <a:ln w="9525">
            <a:noFill/>
            <a:round/>
            <a:headEnd/>
            <a:tailEnd/>
          </a:ln>
        </p:spPr>
        <p:txBody>
          <a:bodyPr/>
          <a:lstStyle/>
          <a:p>
            <a:endParaRPr lang="en-US"/>
          </a:p>
        </p:txBody>
      </p:sp>
      <p:pic>
        <p:nvPicPr>
          <p:cNvPr id="604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371600"/>
            <a:ext cx="9144000" cy="5486400"/>
          </a:xfrm>
          <a:prstGeom prst="rect">
            <a:avLst/>
          </a:prstGeom>
          <a:noFill/>
          <a:ln w="3175">
            <a:solidFill>
              <a:schemeClr val="tx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a:spLocks noChangeArrowheads="1"/>
          </p:cNvSpPr>
          <p:nvPr/>
        </p:nvSpPr>
        <p:spPr bwMode="auto">
          <a:xfrm>
            <a:off x="1447800" y="2209800"/>
            <a:ext cx="863600" cy="2971800"/>
          </a:xfrm>
          <a:prstGeom prst="rect">
            <a:avLst/>
          </a:prstGeom>
          <a:noFill/>
          <a:ln w="38100">
            <a:solidFill>
              <a:srgbClr val="FF0000"/>
            </a:solidFill>
            <a:round/>
            <a:headEnd/>
            <a:tailEnd/>
          </a:ln>
        </p:spPr>
        <p:txBody>
          <a:bodyP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p:cTn id="7" dur="500" fill="hold"/>
                                        <p:tgtEl>
                                          <p:spTgt spid="60419"/>
                                        </p:tgtEl>
                                        <p:attrNameLst>
                                          <p:attrName>ppt_w</p:attrName>
                                        </p:attrNameLst>
                                      </p:cBhvr>
                                      <p:tavLst>
                                        <p:tav tm="0">
                                          <p:val>
                                            <p:fltVal val="0"/>
                                          </p:val>
                                        </p:tav>
                                        <p:tav tm="100000">
                                          <p:val>
                                            <p:strVal val="#ppt_w"/>
                                          </p:val>
                                        </p:tav>
                                      </p:tavLst>
                                    </p:anim>
                                    <p:anim calcmode="lin" valueType="num">
                                      <p:cBhvr>
                                        <p:cTn id="8" dur="500" fill="hold"/>
                                        <p:tgtEl>
                                          <p:spTgt spid="60419"/>
                                        </p:tgtEl>
                                        <p:attrNameLst>
                                          <p:attrName>ppt_h</p:attrName>
                                        </p:attrNameLst>
                                      </p:cBhvr>
                                      <p:tavLst>
                                        <p:tav tm="0">
                                          <p:val>
                                            <p:fltVal val="0"/>
                                          </p:val>
                                        </p:tav>
                                        <p:tav tm="100000">
                                          <p:val>
                                            <p:strVal val="#ppt_h"/>
                                          </p:val>
                                        </p:tav>
                                      </p:tavLst>
                                    </p:anim>
                                    <p:animEffect transition="in" filter="fade">
                                      <p:cBhvr>
                                        <p:cTn id="9" dur="500"/>
                                        <p:tgtEl>
                                          <p:spTgt spid="604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4460875" y="4292600"/>
            <a:ext cx="4648200" cy="631825"/>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Unicode MS" pitchFamily="34" charset="-128"/>
              </a:rPr>
              <a:t>Funk and Kumar</a:t>
            </a:r>
          </a:p>
          <a:p>
            <a:pPr>
              <a:spcBef>
                <a:spcPct val="50000"/>
              </a:spcBef>
            </a:pPr>
            <a:r>
              <a:rPr lang="en-US" sz="1400">
                <a:solidFill>
                  <a:schemeClr val="bg1"/>
                </a:solidFill>
                <a:latin typeface="Arial Unicode MS" pitchFamily="34" charset="-128"/>
              </a:rPr>
              <a:t>Critical Care Clinics 2011 (in press)</a:t>
            </a:r>
          </a:p>
        </p:txBody>
      </p:sp>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3"/>
          <p:cNvSpPr txBox="1">
            <a:spLocks noChangeArrowheads="1"/>
          </p:cNvSpPr>
          <p:nvPr/>
        </p:nvSpPr>
        <p:spPr bwMode="auto">
          <a:xfrm>
            <a:off x="335116" y="188913"/>
            <a:ext cx="7772400" cy="1143000"/>
          </a:xfrm>
          <a:prstGeom prst="rect">
            <a:avLst/>
          </a:prstGeom>
          <a:noFill/>
          <a:ln w="9525">
            <a:noFill/>
            <a:miter lim="800000"/>
            <a:headEnd/>
            <a:tailEnd/>
          </a:ln>
        </p:spPr>
        <p:txBody>
          <a:bodyPr/>
          <a:lstStyle/>
          <a:p>
            <a:pPr marL="342900" indent="-342900" eaLnBrk="0" hangingPunct="0">
              <a:spcBef>
                <a:spcPct val="20000"/>
              </a:spcBef>
              <a:defRPr/>
            </a:pPr>
            <a:r>
              <a:rPr lang="en-US" sz="3200" b="1" i="1" kern="0" dirty="0">
                <a:solidFill>
                  <a:schemeClr val="bg1">
                    <a:lumMod val="50000"/>
                  </a:schemeClr>
                </a:solidFill>
                <a:latin typeface="+mn-lt"/>
                <a:cs typeface="+mn-cs"/>
              </a:rPr>
              <a:t>Running average survival in septic </a:t>
            </a:r>
            <a:r>
              <a:rPr lang="en-US" sz="3200" b="1" i="1" kern="0" dirty="0" smtClean="0">
                <a:solidFill>
                  <a:schemeClr val="bg1">
                    <a:lumMod val="50000"/>
                  </a:schemeClr>
                </a:solidFill>
                <a:latin typeface="+mn-lt"/>
                <a:cs typeface="+mn-cs"/>
              </a:rPr>
              <a:t>shock based </a:t>
            </a:r>
            <a:r>
              <a:rPr lang="en-US" sz="3200" b="1" i="1" kern="0" dirty="0">
                <a:solidFill>
                  <a:schemeClr val="bg1">
                    <a:lumMod val="50000"/>
                  </a:schemeClr>
                </a:solidFill>
                <a:latin typeface="+mn-lt"/>
                <a:cs typeface="+mn-cs"/>
              </a:rPr>
              <a:t>on antibiotic delay (n=2154)</a:t>
            </a:r>
          </a:p>
        </p:txBody>
      </p:sp>
      <p:sp>
        <p:nvSpPr>
          <p:cNvPr id="41990" name="TextBox 9"/>
          <p:cNvSpPr txBox="1">
            <a:spLocks noChangeArrowheads="1"/>
          </p:cNvSpPr>
          <p:nvPr/>
        </p:nvSpPr>
        <p:spPr bwMode="auto">
          <a:xfrm>
            <a:off x="395288" y="2139950"/>
            <a:ext cx="8424862" cy="2123658"/>
          </a:xfrm>
          <a:prstGeom prst="rect">
            <a:avLst/>
          </a:prstGeom>
          <a:solidFill>
            <a:schemeClr val="bg1"/>
          </a:solidFill>
          <a:ln w="9525">
            <a:noFill/>
            <a:miter lim="800000"/>
            <a:headEnd/>
            <a:tailEnd/>
          </a:ln>
        </p:spPr>
        <p:txBody>
          <a:bodyPr>
            <a:spAutoFit/>
          </a:bodyPr>
          <a:lstStyle/>
          <a:p>
            <a:pPr algn="ctr"/>
            <a:r>
              <a:rPr lang="en-GB" sz="4400" b="1" i="1" dirty="0">
                <a:solidFill>
                  <a:srgbClr val="FF3300"/>
                </a:solidFill>
              </a:rPr>
              <a:t>For each hour’s delay in administering antibiotics in septic shock, mortality increases by 7.6%</a:t>
            </a: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b="1" dirty="0" smtClean="0">
                <a:solidFill>
                  <a:schemeClr val="tx1"/>
                </a:solidFill>
              </a:rPr>
              <a:t>Fluid therapy</a:t>
            </a:r>
          </a:p>
        </p:txBody>
      </p:sp>
      <p:sp>
        <p:nvSpPr>
          <p:cNvPr id="23555" name="Content Placeholder 2"/>
          <p:cNvSpPr>
            <a:spLocks noGrp="1"/>
          </p:cNvSpPr>
          <p:nvPr>
            <p:ph sz="quarter" idx="1"/>
          </p:nvPr>
        </p:nvSpPr>
        <p:spPr>
          <a:xfrm>
            <a:off x="301625" y="1527175"/>
            <a:ext cx="8504238" cy="4572000"/>
          </a:xfrm>
        </p:spPr>
        <p:txBody>
          <a:bodyPr>
            <a:normAutofit/>
          </a:bodyPr>
          <a:lstStyle/>
          <a:p>
            <a:r>
              <a:rPr lang="en-US" sz="3200" dirty="0" smtClean="0"/>
              <a:t>Central Line Access (Fluid hydration +/- </a:t>
            </a:r>
            <a:r>
              <a:rPr lang="en-US" sz="3200" dirty="0" err="1" smtClean="0"/>
              <a:t>pressor</a:t>
            </a:r>
            <a:r>
              <a:rPr lang="en-US" sz="3200" dirty="0" smtClean="0"/>
              <a:t>)</a:t>
            </a:r>
          </a:p>
          <a:p>
            <a:r>
              <a:rPr lang="en-US" sz="3200" dirty="0" smtClean="0"/>
              <a:t>1</a:t>
            </a:r>
            <a:r>
              <a:rPr lang="en-US" sz="3200" baseline="30000" dirty="0" smtClean="0"/>
              <a:t>st</a:t>
            </a:r>
            <a:r>
              <a:rPr lang="en-US" sz="3200" dirty="0" smtClean="0"/>
              <a:t> line therapy – </a:t>
            </a:r>
            <a:r>
              <a:rPr lang="en-US" sz="3200" dirty="0" smtClean="0">
                <a:solidFill>
                  <a:srgbClr val="FF0000"/>
                </a:solidFill>
              </a:rPr>
              <a:t>fluids, fluids, fluids!</a:t>
            </a:r>
          </a:p>
          <a:p>
            <a:r>
              <a:rPr lang="en-US" sz="3200" dirty="0" smtClean="0"/>
              <a:t>Crystalloid equivalent to colloid</a:t>
            </a:r>
          </a:p>
          <a:p>
            <a:r>
              <a:rPr lang="en-US" sz="3200" dirty="0" smtClean="0"/>
              <a:t>Initial </a:t>
            </a:r>
            <a:r>
              <a:rPr lang="en-US" sz="3200" dirty="0" smtClean="0">
                <a:solidFill>
                  <a:srgbClr val="FF0000"/>
                </a:solidFill>
              </a:rPr>
              <a:t>1-2 Liters</a:t>
            </a:r>
            <a:r>
              <a:rPr lang="en-US" sz="3200" dirty="0" smtClean="0"/>
              <a:t> (30ml /kg) crystalloid or 500 ml colloid</a:t>
            </a:r>
          </a:p>
          <a:p>
            <a:r>
              <a:rPr lang="en-US" sz="3200" dirty="0" smtClean="0"/>
              <a:t>Careful in CHF patients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ext Box 2"/>
          <p:cNvSpPr txBox="1">
            <a:spLocks noChangeArrowheads="1"/>
          </p:cNvSpPr>
          <p:nvPr/>
        </p:nvSpPr>
        <p:spPr bwMode="auto">
          <a:xfrm>
            <a:off x="514350" y="6383338"/>
            <a:ext cx="7086600" cy="304800"/>
          </a:xfrm>
          <a:prstGeom prst="rect">
            <a:avLst/>
          </a:prstGeom>
          <a:noFill/>
          <a:ln w="12700">
            <a:noFill/>
            <a:miter lim="800000"/>
            <a:headEnd/>
            <a:tailEnd/>
          </a:ln>
          <a:effectLst/>
        </p:spPr>
        <p:txBody>
          <a:bodyPr>
            <a:spAutoFit/>
          </a:bodyPr>
          <a:lstStyle/>
          <a:p>
            <a:r>
              <a:rPr lang="en-US" sz="1400">
                <a:effectLst>
                  <a:outerShdw blurRad="38100" dist="38100" dir="2700000" algn="tl">
                    <a:srgbClr val="C0C0C0"/>
                  </a:outerShdw>
                </a:effectLst>
                <a:latin typeface="Arial" pitchFamily="34" charset="0"/>
              </a:rPr>
              <a:t>Angus DC. </a:t>
            </a:r>
            <a:r>
              <a:rPr lang="en-US" sz="1400" i="1">
                <a:effectLst>
                  <a:outerShdw blurRad="38100" dist="38100" dir="2700000" algn="tl">
                    <a:srgbClr val="C0C0C0"/>
                  </a:outerShdw>
                </a:effectLst>
                <a:latin typeface="Arial" pitchFamily="34" charset="0"/>
              </a:rPr>
              <a:t>Crit Care Med.</a:t>
            </a:r>
            <a:r>
              <a:rPr lang="en-US" sz="1400">
                <a:effectLst>
                  <a:outerShdw blurRad="38100" dist="38100" dir="2700000" algn="tl">
                    <a:srgbClr val="C0C0C0"/>
                  </a:outerShdw>
                </a:effectLst>
                <a:latin typeface="Arial" pitchFamily="34" charset="0"/>
              </a:rPr>
              <a:t> 2001;29(7):1303-1310.</a:t>
            </a:r>
          </a:p>
        </p:txBody>
      </p:sp>
      <p:sp>
        <p:nvSpPr>
          <p:cNvPr id="623620" name="Text Box 4"/>
          <p:cNvSpPr txBox="1">
            <a:spLocks noChangeArrowheads="1"/>
          </p:cNvSpPr>
          <p:nvPr/>
        </p:nvSpPr>
        <p:spPr bwMode="auto">
          <a:xfrm>
            <a:off x="76200" y="1736725"/>
            <a:ext cx="4038600" cy="549275"/>
          </a:xfrm>
          <a:prstGeom prst="rect">
            <a:avLst/>
          </a:prstGeom>
          <a:noFill/>
          <a:ln w="12700">
            <a:noFill/>
            <a:miter lim="800000"/>
            <a:headEnd/>
            <a:tailEnd/>
          </a:ln>
          <a:effectLst/>
        </p:spPr>
        <p:txBody>
          <a:bodyPr>
            <a:spAutoFit/>
          </a:bodyPr>
          <a:lstStyle/>
          <a:p>
            <a:pPr algn="ctr"/>
            <a:r>
              <a:rPr lang="en-US" sz="3000" b="1">
                <a:solidFill>
                  <a:srgbClr val="000066"/>
                </a:solidFill>
                <a:effectLst>
                  <a:outerShdw blurRad="38100" dist="38100" dir="2700000" algn="tl">
                    <a:srgbClr val="C0C0C0"/>
                  </a:outerShdw>
                </a:effectLst>
                <a:latin typeface="Arial" pitchFamily="34" charset="0"/>
              </a:rPr>
              <a:t>Today</a:t>
            </a:r>
          </a:p>
        </p:txBody>
      </p:sp>
      <p:grpSp>
        <p:nvGrpSpPr>
          <p:cNvPr id="2" name="Group 5"/>
          <p:cNvGrpSpPr>
            <a:grpSpLocks/>
          </p:cNvGrpSpPr>
          <p:nvPr/>
        </p:nvGrpSpPr>
        <p:grpSpPr bwMode="auto">
          <a:xfrm>
            <a:off x="536575" y="2667000"/>
            <a:ext cx="2971800" cy="2514600"/>
            <a:chOff x="626" y="1680"/>
            <a:chExt cx="1872" cy="1584"/>
          </a:xfrm>
        </p:grpSpPr>
        <p:sp>
          <p:nvSpPr>
            <p:cNvPr id="623622" name="Oval 6"/>
            <p:cNvSpPr>
              <a:spLocks noChangeArrowheads="1"/>
            </p:cNvSpPr>
            <p:nvPr/>
          </p:nvSpPr>
          <p:spPr bwMode="invGray">
            <a:xfrm>
              <a:off x="788" y="1680"/>
              <a:ext cx="1547" cy="1584"/>
            </a:xfrm>
            <a:prstGeom prst="ellipse">
              <a:avLst/>
            </a:prstGeom>
            <a:gradFill rotWithShape="0">
              <a:gsLst>
                <a:gs pos="0">
                  <a:srgbClr val="F3FC48"/>
                </a:gs>
                <a:gs pos="100000">
                  <a:srgbClr val="F3FC48">
                    <a:gamma/>
                    <a:shade val="46275"/>
                    <a:invGamma/>
                  </a:srgbClr>
                </a:gs>
              </a:gsLst>
              <a:path path="shape">
                <a:fillToRect l="50000" t="50000" r="50000" b="50000"/>
              </a:path>
            </a:gradFill>
            <a:ln w="19050">
              <a:noFill/>
              <a:round/>
              <a:headEnd/>
              <a:tailEnd/>
            </a:ln>
            <a:effectLst/>
          </p:spPr>
          <p:txBody>
            <a:bodyPr wrap="none" anchor="ctr"/>
            <a:lstStyle/>
            <a:p>
              <a:endParaRPr lang="en-US"/>
            </a:p>
          </p:txBody>
        </p:sp>
        <p:sp>
          <p:nvSpPr>
            <p:cNvPr id="623623" name="Text Box 7"/>
            <p:cNvSpPr txBox="1">
              <a:spLocks noChangeArrowheads="1"/>
            </p:cNvSpPr>
            <p:nvPr/>
          </p:nvSpPr>
          <p:spPr bwMode="auto">
            <a:xfrm>
              <a:off x="626" y="1983"/>
              <a:ext cx="1872" cy="978"/>
            </a:xfrm>
            <a:prstGeom prst="rect">
              <a:avLst/>
            </a:prstGeom>
            <a:noFill/>
            <a:ln w="12700">
              <a:noFill/>
              <a:miter lim="800000"/>
              <a:headEnd/>
              <a:tailEnd/>
            </a:ln>
            <a:effectLst/>
          </p:spPr>
          <p:txBody>
            <a:bodyPr>
              <a:spAutoFit/>
            </a:bodyPr>
            <a:lstStyle/>
            <a:p>
              <a:pPr algn="ctr">
                <a:buFont typeface="Wingdings" pitchFamily="2" charset="2"/>
                <a:buNone/>
              </a:pPr>
              <a:r>
                <a:rPr lang="en-US" b="1">
                  <a:solidFill>
                    <a:srgbClr val="12129E"/>
                  </a:solidFill>
                  <a:latin typeface="Arial" pitchFamily="34" charset="0"/>
                </a:rPr>
                <a:t>&gt;750,000 </a:t>
              </a:r>
              <a:br>
                <a:rPr lang="en-US" b="1">
                  <a:solidFill>
                    <a:srgbClr val="12129E"/>
                  </a:solidFill>
                  <a:latin typeface="Arial" pitchFamily="34" charset="0"/>
                </a:rPr>
              </a:br>
              <a:r>
                <a:rPr lang="en-US" b="1">
                  <a:solidFill>
                    <a:srgbClr val="12129E"/>
                  </a:solidFill>
                  <a:latin typeface="Arial" pitchFamily="34" charset="0"/>
                </a:rPr>
                <a:t>cases of severe sepsis/year </a:t>
              </a:r>
              <a:br>
                <a:rPr lang="en-US" b="1">
                  <a:solidFill>
                    <a:srgbClr val="12129E"/>
                  </a:solidFill>
                  <a:latin typeface="Arial" pitchFamily="34" charset="0"/>
                </a:rPr>
              </a:br>
              <a:r>
                <a:rPr lang="en-US" b="1">
                  <a:solidFill>
                    <a:srgbClr val="12129E"/>
                  </a:solidFill>
                  <a:latin typeface="Arial" pitchFamily="34" charset="0"/>
                </a:rPr>
                <a:t>in the US</a:t>
              </a:r>
              <a:r>
                <a:rPr lang="en-US" b="1" baseline="30000">
                  <a:solidFill>
                    <a:srgbClr val="12129E"/>
                  </a:solidFill>
                  <a:latin typeface="Arial" pitchFamily="34" charset="0"/>
                </a:rPr>
                <a:t>*</a:t>
              </a:r>
            </a:p>
          </p:txBody>
        </p:sp>
      </p:grpSp>
      <p:grpSp>
        <p:nvGrpSpPr>
          <p:cNvPr id="3" name="Group 8"/>
          <p:cNvGrpSpPr>
            <a:grpSpLocks/>
          </p:cNvGrpSpPr>
          <p:nvPr/>
        </p:nvGrpSpPr>
        <p:grpSpPr bwMode="auto">
          <a:xfrm>
            <a:off x="3505200" y="1600200"/>
            <a:ext cx="5410200" cy="4567238"/>
            <a:chOff x="2207" y="1104"/>
            <a:chExt cx="3413" cy="2733"/>
          </a:xfrm>
        </p:grpSpPr>
        <p:sp>
          <p:nvSpPr>
            <p:cNvPr id="623625" name="Text Box 9"/>
            <p:cNvSpPr txBox="1">
              <a:spLocks noChangeArrowheads="1"/>
            </p:cNvSpPr>
            <p:nvPr/>
          </p:nvSpPr>
          <p:spPr bwMode="auto">
            <a:xfrm>
              <a:off x="3712" y="1104"/>
              <a:ext cx="929" cy="346"/>
            </a:xfrm>
            <a:prstGeom prst="rect">
              <a:avLst/>
            </a:prstGeom>
            <a:noFill/>
            <a:ln w="12700">
              <a:noFill/>
              <a:miter lim="800000"/>
              <a:headEnd/>
              <a:tailEnd/>
            </a:ln>
            <a:effectLst/>
          </p:spPr>
          <p:txBody>
            <a:bodyPr>
              <a:spAutoFit/>
            </a:bodyPr>
            <a:lstStyle/>
            <a:p>
              <a:pPr algn="ctr"/>
              <a:r>
                <a:rPr lang="en-US" sz="3000" b="1">
                  <a:solidFill>
                    <a:srgbClr val="000066"/>
                  </a:solidFill>
                  <a:effectLst>
                    <a:outerShdw blurRad="38100" dist="38100" dir="2700000" algn="tl">
                      <a:srgbClr val="C0C0C0"/>
                    </a:outerShdw>
                  </a:effectLst>
                  <a:latin typeface="Arial" pitchFamily="34" charset="0"/>
                </a:rPr>
                <a:t>Future</a:t>
              </a:r>
            </a:p>
          </p:txBody>
        </p:sp>
        <p:sp>
          <p:nvSpPr>
            <p:cNvPr id="623626" name="Rectangle 10"/>
            <p:cNvSpPr>
              <a:spLocks noChangeArrowheads="1"/>
            </p:cNvSpPr>
            <p:nvPr/>
          </p:nvSpPr>
          <p:spPr bwMode="auto">
            <a:xfrm>
              <a:off x="5109" y="1607"/>
              <a:ext cx="5" cy="1572"/>
            </a:xfrm>
            <a:prstGeom prst="rect">
              <a:avLst/>
            </a:prstGeom>
            <a:solidFill>
              <a:srgbClr val="FFFFFF"/>
            </a:solidFill>
            <a:ln w="9525">
              <a:noFill/>
              <a:miter lim="800000"/>
              <a:headEnd/>
              <a:tailEnd/>
            </a:ln>
          </p:spPr>
          <p:txBody>
            <a:bodyPr/>
            <a:lstStyle/>
            <a:p>
              <a:endParaRPr lang="en-US"/>
            </a:p>
          </p:txBody>
        </p:sp>
        <p:sp>
          <p:nvSpPr>
            <p:cNvPr id="623627" name="Rectangle 11"/>
            <p:cNvSpPr>
              <a:spLocks noChangeArrowheads="1"/>
            </p:cNvSpPr>
            <p:nvPr/>
          </p:nvSpPr>
          <p:spPr bwMode="auto">
            <a:xfrm>
              <a:off x="2865" y="1623"/>
              <a:ext cx="2184" cy="1843"/>
            </a:xfrm>
            <a:prstGeom prst="rect">
              <a:avLst/>
            </a:prstGeom>
            <a:noFill/>
            <a:ln w="9525">
              <a:noFill/>
              <a:miter lim="800000"/>
              <a:headEnd/>
              <a:tailEnd/>
            </a:ln>
          </p:spPr>
          <p:txBody>
            <a:bodyPr/>
            <a:lstStyle/>
            <a:p>
              <a:endParaRPr lang="en-US"/>
            </a:p>
          </p:txBody>
        </p:sp>
        <p:sp>
          <p:nvSpPr>
            <p:cNvPr id="623628" name="Freeform 12"/>
            <p:cNvSpPr>
              <a:spLocks/>
            </p:cNvSpPr>
            <p:nvPr/>
          </p:nvSpPr>
          <p:spPr bwMode="auto">
            <a:xfrm>
              <a:off x="2848" y="3466"/>
              <a:ext cx="35" cy="8"/>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29" name="Freeform 13"/>
            <p:cNvSpPr>
              <a:spLocks/>
            </p:cNvSpPr>
            <p:nvPr/>
          </p:nvSpPr>
          <p:spPr bwMode="auto">
            <a:xfrm>
              <a:off x="2848" y="3259"/>
              <a:ext cx="35" cy="8"/>
            </a:xfrm>
            <a:custGeom>
              <a:avLst/>
              <a:gdLst/>
              <a:ahLst/>
              <a:cxnLst>
                <a:cxn ang="0">
                  <a:pos x="0" y="0"/>
                </a:cxn>
                <a:cxn ang="0">
                  <a:pos x="0" y="11"/>
                </a:cxn>
                <a:cxn ang="0">
                  <a:pos x="56" y="12"/>
                </a:cxn>
                <a:cxn ang="0">
                  <a:pos x="56" y="2"/>
                </a:cxn>
                <a:cxn ang="0">
                  <a:pos x="0" y="0"/>
                </a:cxn>
              </a:cxnLst>
              <a:rect l="0" t="0" r="r" b="b"/>
              <a:pathLst>
                <a:path w="56" h="12">
                  <a:moveTo>
                    <a:pt x="0" y="0"/>
                  </a:moveTo>
                  <a:lnTo>
                    <a:pt x="0" y="11"/>
                  </a:lnTo>
                  <a:lnTo>
                    <a:pt x="56" y="12"/>
                  </a:lnTo>
                  <a:lnTo>
                    <a:pt x="56" y="2"/>
                  </a:lnTo>
                  <a:lnTo>
                    <a:pt x="0" y="0"/>
                  </a:lnTo>
                  <a:close/>
                </a:path>
              </a:pathLst>
            </a:custGeom>
            <a:solidFill>
              <a:srgbClr val="FFFFFF"/>
            </a:solidFill>
            <a:ln w="9525">
              <a:noFill/>
              <a:round/>
              <a:headEnd/>
              <a:tailEnd/>
            </a:ln>
          </p:spPr>
          <p:txBody>
            <a:bodyPr/>
            <a:lstStyle/>
            <a:p>
              <a:endParaRPr lang="en-US"/>
            </a:p>
          </p:txBody>
        </p:sp>
        <p:sp>
          <p:nvSpPr>
            <p:cNvPr id="623630" name="Freeform 14"/>
            <p:cNvSpPr>
              <a:spLocks/>
            </p:cNvSpPr>
            <p:nvPr/>
          </p:nvSpPr>
          <p:spPr bwMode="auto">
            <a:xfrm>
              <a:off x="2848" y="3057"/>
              <a:ext cx="35" cy="7"/>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31" name="Freeform 15"/>
            <p:cNvSpPr>
              <a:spLocks/>
            </p:cNvSpPr>
            <p:nvPr/>
          </p:nvSpPr>
          <p:spPr bwMode="auto">
            <a:xfrm>
              <a:off x="2848" y="2647"/>
              <a:ext cx="35" cy="8"/>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32" name="Freeform 16"/>
            <p:cNvSpPr>
              <a:spLocks/>
            </p:cNvSpPr>
            <p:nvPr/>
          </p:nvSpPr>
          <p:spPr bwMode="auto">
            <a:xfrm>
              <a:off x="2848" y="2439"/>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33" name="Freeform 17"/>
            <p:cNvSpPr>
              <a:spLocks/>
            </p:cNvSpPr>
            <p:nvPr/>
          </p:nvSpPr>
          <p:spPr bwMode="auto">
            <a:xfrm>
              <a:off x="2848" y="2237"/>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34" name="Freeform 18"/>
            <p:cNvSpPr>
              <a:spLocks/>
            </p:cNvSpPr>
            <p:nvPr/>
          </p:nvSpPr>
          <p:spPr bwMode="auto">
            <a:xfrm>
              <a:off x="2848" y="2030"/>
              <a:ext cx="35" cy="6"/>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35" name="Freeform 19"/>
            <p:cNvSpPr>
              <a:spLocks/>
            </p:cNvSpPr>
            <p:nvPr/>
          </p:nvSpPr>
          <p:spPr bwMode="auto">
            <a:xfrm>
              <a:off x="2848" y="1828"/>
              <a:ext cx="35" cy="6"/>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36" name="Freeform 20"/>
            <p:cNvSpPr>
              <a:spLocks/>
            </p:cNvSpPr>
            <p:nvPr/>
          </p:nvSpPr>
          <p:spPr bwMode="auto">
            <a:xfrm>
              <a:off x="2848" y="1620"/>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37" name="Freeform 21"/>
            <p:cNvSpPr>
              <a:spLocks/>
            </p:cNvSpPr>
            <p:nvPr/>
          </p:nvSpPr>
          <p:spPr bwMode="auto">
            <a:xfrm>
              <a:off x="2865" y="3466"/>
              <a:ext cx="2178" cy="8"/>
            </a:xfrm>
            <a:custGeom>
              <a:avLst/>
              <a:gdLst/>
              <a:ahLst/>
              <a:cxnLst>
                <a:cxn ang="0">
                  <a:pos x="0" y="0"/>
                </a:cxn>
                <a:cxn ang="0">
                  <a:pos x="0" y="10"/>
                </a:cxn>
                <a:cxn ang="0">
                  <a:pos x="3472" y="12"/>
                </a:cxn>
                <a:cxn ang="0">
                  <a:pos x="3472" y="1"/>
                </a:cxn>
                <a:cxn ang="0">
                  <a:pos x="0" y="0"/>
                </a:cxn>
              </a:cxnLst>
              <a:rect l="0" t="0" r="r" b="b"/>
              <a:pathLst>
                <a:path w="3472" h="12">
                  <a:moveTo>
                    <a:pt x="0" y="0"/>
                  </a:moveTo>
                  <a:lnTo>
                    <a:pt x="0" y="10"/>
                  </a:lnTo>
                  <a:lnTo>
                    <a:pt x="3472" y="12"/>
                  </a:lnTo>
                  <a:lnTo>
                    <a:pt x="3472" y="1"/>
                  </a:lnTo>
                  <a:lnTo>
                    <a:pt x="0" y="0"/>
                  </a:lnTo>
                  <a:close/>
                </a:path>
              </a:pathLst>
            </a:custGeom>
            <a:solidFill>
              <a:srgbClr val="FFFFFF"/>
            </a:solidFill>
            <a:ln w="9525">
              <a:noFill/>
              <a:round/>
              <a:headEnd/>
              <a:tailEnd/>
            </a:ln>
          </p:spPr>
          <p:txBody>
            <a:bodyPr/>
            <a:lstStyle/>
            <a:p>
              <a:endParaRPr lang="en-US"/>
            </a:p>
          </p:txBody>
        </p:sp>
        <p:sp>
          <p:nvSpPr>
            <p:cNvPr id="623638" name="Freeform 22"/>
            <p:cNvSpPr>
              <a:spLocks/>
            </p:cNvSpPr>
            <p:nvPr/>
          </p:nvSpPr>
          <p:spPr bwMode="auto">
            <a:xfrm>
              <a:off x="2863" y="3446"/>
              <a:ext cx="7" cy="47"/>
            </a:xfrm>
            <a:custGeom>
              <a:avLst/>
              <a:gdLst/>
              <a:ahLst/>
              <a:cxnLst>
                <a:cxn ang="0">
                  <a:pos x="0" y="75"/>
                </a:cxn>
                <a:cxn ang="0">
                  <a:pos x="9" y="75"/>
                </a:cxn>
                <a:cxn ang="0">
                  <a:pos x="10" y="0"/>
                </a:cxn>
                <a:cxn ang="0">
                  <a:pos x="1" y="0"/>
                </a:cxn>
                <a:cxn ang="0">
                  <a:pos x="0" y="75"/>
                </a:cxn>
              </a:cxnLst>
              <a:rect l="0" t="0" r="r" b="b"/>
              <a:pathLst>
                <a:path w="10" h="75">
                  <a:moveTo>
                    <a:pt x="0" y="75"/>
                  </a:moveTo>
                  <a:lnTo>
                    <a:pt x="9" y="75"/>
                  </a:lnTo>
                  <a:lnTo>
                    <a:pt x="10" y="0"/>
                  </a:lnTo>
                  <a:lnTo>
                    <a:pt x="1" y="0"/>
                  </a:lnTo>
                  <a:lnTo>
                    <a:pt x="0" y="75"/>
                  </a:lnTo>
                  <a:close/>
                </a:path>
              </a:pathLst>
            </a:custGeom>
            <a:solidFill>
              <a:srgbClr val="FFFFFF"/>
            </a:solidFill>
            <a:ln w="9525">
              <a:noFill/>
              <a:round/>
              <a:headEnd/>
              <a:tailEnd/>
            </a:ln>
          </p:spPr>
          <p:txBody>
            <a:bodyPr/>
            <a:lstStyle/>
            <a:p>
              <a:endParaRPr lang="en-US"/>
            </a:p>
          </p:txBody>
        </p:sp>
        <p:sp>
          <p:nvSpPr>
            <p:cNvPr id="623639" name="Freeform 23"/>
            <p:cNvSpPr>
              <a:spLocks/>
            </p:cNvSpPr>
            <p:nvPr/>
          </p:nvSpPr>
          <p:spPr bwMode="auto">
            <a:xfrm>
              <a:off x="2974" y="3446"/>
              <a:ext cx="8" cy="47"/>
            </a:xfrm>
            <a:custGeom>
              <a:avLst/>
              <a:gdLst/>
              <a:ahLst/>
              <a:cxnLst>
                <a:cxn ang="0">
                  <a:pos x="0" y="75"/>
                </a:cxn>
                <a:cxn ang="0">
                  <a:pos x="10" y="75"/>
                </a:cxn>
                <a:cxn ang="0">
                  <a:pos x="11" y="0"/>
                </a:cxn>
                <a:cxn ang="0">
                  <a:pos x="1" y="0"/>
                </a:cxn>
                <a:cxn ang="0">
                  <a:pos x="0" y="75"/>
                </a:cxn>
              </a:cxnLst>
              <a:rect l="0" t="0" r="r" b="b"/>
              <a:pathLst>
                <a:path w="11" h="75">
                  <a:moveTo>
                    <a:pt x="0" y="75"/>
                  </a:moveTo>
                  <a:lnTo>
                    <a:pt x="10" y="75"/>
                  </a:lnTo>
                  <a:lnTo>
                    <a:pt x="11" y="0"/>
                  </a:lnTo>
                  <a:lnTo>
                    <a:pt x="1" y="0"/>
                  </a:lnTo>
                  <a:lnTo>
                    <a:pt x="0" y="75"/>
                  </a:lnTo>
                  <a:close/>
                </a:path>
              </a:pathLst>
            </a:custGeom>
            <a:solidFill>
              <a:srgbClr val="FFFFFF"/>
            </a:solidFill>
            <a:ln w="9525">
              <a:noFill/>
              <a:round/>
              <a:headEnd/>
              <a:tailEnd/>
            </a:ln>
          </p:spPr>
          <p:txBody>
            <a:bodyPr/>
            <a:lstStyle/>
            <a:p>
              <a:endParaRPr lang="en-US"/>
            </a:p>
          </p:txBody>
        </p:sp>
        <p:sp>
          <p:nvSpPr>
            <p:cNvPr id="623640" name="Freeform 24"/>
            <p:cNvSpPr>
              <a:spLocks/>
            </p:cNvSpPr>
            <p:nvPr/>
          </p:nvSpPr>
          <p:spPr bwMode="auto">
            <a:xfrm>
              <a:off x="3971" y="3446"/>
              <a:ext cx="8" cy="47"/>
            </a:xfrm>
            <a:custGeom>
              <a:avLst/>
              <a:gdLst/>
              <a:ahLst/>
              <a:cxnLst>
                <a:cxn ang="0">
                  <a:pos x="0" y="75"/>
                </a:cxn>
                <a:cxn ang="0">
                  <a:pos x="10" y="75"/>
                </a:cxn>
                <a:cxn ang="0">
                  <a:pos x="11" y="0"/>
                </a:cxn>
                <a:cxn ang="0">
                  <a:pos x="1" y="0"/>
                </a:cxn>
                <a:cxn ang="0">
                  <a:pos x="0" y="75"/>
                </a:cxn>
              </a:cxnLst>
              <a:rect l="0" t="0" r="r" b="b"/>
              <a:pathLst>
                <a:path w="11" h="75">
                  <a:moveTo>
                    <a:pt x="0" y="75"/>
                  </a:moveTo>
                  <a:lnTo>
                    <a:pt x="10" y="75"/>
                  </a:lnTo>
                  <a:lnTo>
                    <a:pt x="11" y="0"/>
                  </a:lnTo>
                  <a:lnTo>
                    <a:pt x="1" y="0"/>
                  </a:lnTo>
                  <a:lnTo>
                    <a:pt x="0" y="75"/>
                  </a:lnTo>
                  <a:close/>
                </a:path>
              </a:pathLst>
            </a:custGeom>
            <a:solidFill>
              <a:srgbClr val="FFFFFF"/>
            </a:solidFill>
            <a:ln w="9525">
              <a:noFill/>
              <a:round/>
              <a:headEnd/>
              <a:tailEnd/>
            </a:ln>
          </p:spPr>
          <p:txBody>
            <a:bodyPr/>
            <a:lstStyle/>
            <a:p>
              <a:endParaRPr lang="en-US"/>
            </a:p>
          </p:txBody>
        </p:sp>
        <p:sp>
          <p:nvSpPr>
            <p:cNvPr id="623641" name="Freeform 25"/>
            <p:cNvSpPr>
              <a:spLocks/>
            </p:cNvSpPr>
            <p:nvPr/>
          </p:nvSpPr>
          <p:spPr bwMode="auto">
            <a:xfrm>
              <a:off x="4951" y="3446"/>
              <a:ext cx="8" cy="47"/>
            </a:xfrm>
            <a:custGeom>
              <a:avLst/>
              <a:gdLst/>
              <a:ahLst/>
              <a:cxnLst>
                <a:cxn ang="0">
                  <a:pos x="0" y="75"/>
                </a:cxn>
                <a:cxn ang="0">
                  <a:pos x="10" y="75"/>
                </a:cxn>
                <a:cxn ang="0">
                  <a:pos x="12" y="0"/>
                </a:cxn>
                <a:cxn ang="0">
                  <a:pos x="2" y="0"/>
                </a:cxn>
                <a:cxn ang="0">
                  <a:pos x="0" y="75"/>
                </a:cxn>
              </a:cxnLst>
              <a:rect l="0" t="0" r="r" b="b"/>
              <a:pathLst>
                <a:path w="12" h="75">
                  <a:moveTo>
                    <a:pt x="0" y="75"/>
                  </a:moveTo>
                  <a:lnTo>
                    <a:pt x="10" y="75"/>
                  </a:lnTo>
                  <a:lnTo>
                    <a:pt x="12" y="0"/>
                  </a:lnTo>
                  <a:lnTo>
                    <a:pt x="2" y="0"/>
                  </a:lnTo>
                  <a:lnTo>
                    <a:pt x="0" y="75"/>
                  </a:lnTo>
                  <a:close/>
                </a:path>
              </a:pathLst>
            </a:custGeom>
            <a:solidFill>
              <a:srgbClr val="FFFFFF"/>
            </a:solidFill>
            <a:ln w="9525">
              <a:noFill/>
              <a:round/>
              <a:headEnd/>
              <a:tailEnd/>
            </a:ln>
          </p:spPr>
          <p:txBody>
            <a:bodyPr/>
            <a:lstStyle/>
            <a:p>
              <a:endParaRPr lang="en-US"/>
            </a:p>
          </p:txBody>
        </p:sp>
        <p:sp>
          <p:nvSpPr>
            <p:cNvPr id="623642" name="Freeform 26"/>
            <p:cNvSpPr>
              <a:spLocks/>
            </p:cNvSpPr>
            <p:nvPr/>
          </p:nvSpPr>
          <p:spPr bwMode="auto">
            <a:xfrm>
              <a:off x="2964" y="1766"/>
              <a:ext cx="1981" cy="885"/>
            </a:xfrm>
            <a:custGeom>
              <a:avLst/>
              <a:gdLst/>
              <a:ahLst/>
              <a:cxnLst>
                <a:cxn ang="0">
                  <a:pos x="0" y="1375"/>
                </a:cxn>
                <a:cxn ang="0">
                  <a:pos x="5" y="1394"/>
                </a:cxn>
                <a:cxn ang="0">
                  <a:pos x="314" y="1319"/>
                </a:cxn>
                <a:cxn ang="0">
                  <a:pos x="315" y="1319"/>
                </a:cxn>
                <a:cxn ang="0">
                  <a:pos x="635" y="1207"/>
                </a:cxn>
                <a:cxn ang="0">
                  <a:pos x="636" y="1207"/>
                </a:cxn>
                <a:cxn ang="0">
                  <a:pos x="954" y="1076"/>
                </a:cxn>
                <a:cxn ang="0">
                  <a:pos x="954" y="1075"/>
                </a:cxn>
                <a:cxn ang="0">
                  <a:pos x="1264" y="925"/>
                </a:cxn>
                <a:cxn ang="0">
                  <a:pos x="1583" y="748"/>
                </a:cxn>
                <a:cxn ang="0">
                  <a:pos x="1584" y="748"/>
                </a:cxn>
                <a:cxn ang="0">
                  <a:pos x="1903" y="551"/>
                </a:cxn>
                <a:cxn ang="0">
                  <a:pos x="2212" y="373"/>
                </a:cxn>
                <a:cxn ang="0">
                  <a:pos x="2207" y="364"/>
                </a:cxn>
                <a:cxn ang="0">
                  <a:pos x="2211" y="373"/>
                </a:cxn>
                <a:cxn ang="0">
                  <a:pos x="2531" y="223"/>
                </a:cxn>
                <a:cxn ang="0">
                  <a:pos x="2526" y="214"/>
                </a:cxn>
                <a:cxn ang="0">
                  <a:pos x="2530" y="224"/>
                </a:cxn>
                <a:cxn ang="0">
                  <a:pos x="2849" y="102"/>
                </a:cxn>
                <a:cxn ang="0">
                  <a:pos x="2846" y="92"/>
                </a:cxn>
                <a:cxn ang="0">
                  <a:pos x="2849" y="102"/>
                </a:cxn>
                <a:cxn ang="0">
                  <a:pos x="3158" y="19"/>
                </a:cxn>
                <a:cxn ang="0">
                  <a:pos x="3153" y="0"/>
                </a:cxn>
                <a:cxn ang="0">
                  <a:pos x="2843" y="83"/>
                </a:cxn>
                <a:cxn ang="0">
                  <a:pos x="2842" y="83"/>
                </a:cxn>
                <a:cxn ang="0">
                  <a:pos x="2523" y="205"/>
                </a:cxn>
                <a:cxn ang="0">
                  <a:pos x="2523" y="205"/>
                </a:cxn>
                <a:cxn ang="0">
                  <a:pos x="2204" y="355"/>
                </a:cxn>
                <a:cxn ang="0">
                  <a:pos x="2203" y="356"/>
                </a:cxn>
                <a:cxn ang="0">
                  <a:pos x="1893" y="534"/>
                </a:cxn>
                <a:cxn ang="0">
                  <a:pos x="1574" y="731"/>
                </a:cxn>
                <a:cxn ang="0">
                  <a:pos x="1578" y="739"/>
                </a:cxn>
                <a:cxn ang="0">
                  <a:pos x="1574" y="730"/>
                </a:cxn>
                <a:cxn ang="0">
                  <a:pos x="1256" y="907"/>
                </a:cxn>
                <a:cxn ang="0">
                  <a:pos x="945" y="1057"/>
                </a:cxn>
                <a:cxn ang="0">
                  <a:pos x="949" y="1066"/>
                </a:cxn>
                <a:cxn ang="0">
                  <a:pos x="946" y="1057"/>
                </a:cxn>
                <a:cxn ang="0">
                  <a:pos x="628" y="1188"/>
                </a:cxn>
                <a:cxn ang="0">
                  <a:pos x="631" y="1197"/>
                </a:cxn>
                <a:cxn ang="0">
                  <a:pos x="628" y="1188"/>
                </a:cxn>
                <a:cxn ang="0">
                  <a:pos x="309" y="1300"/>
                </a:cxn>
                <a:cxn ang="0">
                  <a:pos x="312" y="1309"/>
                </a:cxn>
                <a:cxn ang="0">
                  <a:pos x="310" y="1300"/>
                </a:cxn>
                <a:cxn ang="0">
                  <a:pos x="0" y="1375"/>
                </a:cxn>
              </a:cxnLst>
              <a:rect l="0" t="0" r="r" b="b"/>
              <a:pathLst>
                <a:path w="3158" h="1394">
                  <a:moveTo>
                    <a:pt x="0" y="1375"/>
                  </a:moveTo>
                  <a:lnTo>
                    <a:pt x="5" y="1394"/>
                  </a:lnTo>
                  <a:lnTo>
                    <a:pt x="314" y="1319"/>
                  </a:lnTo>
                  <a:lnTo>
                    <a:pt x="315" y="1319"/>
                  </a:lnTo>
                  <a:lnTo>
                    <a:pt x="635" y="1207"/>
                  </a:lnTo>
                  <a:lnTo>
                    <a:pt x="636" y="1207"/>
                  </a:lnTo>
                  <a:lnTo>
                    <a:pt x="954" y="1076"/>
                  </a:lnTo>
                  <a:lnTo>
                    <a:pt x="954" y="1075"/>
                  </a:lnTo>
                  <a:lnTo>
                    <a:pt x="1264" y="925"/>
                  </a:lnTo>
                  <a:lnTo>
                    <a:pt x="1583" y="748"/>
                  </a:lnTo>
                  <a:lnTo>
                    <a:pt x="1584" y="748"/>
                  </a:lnTo>
                  <a:lnTo>
                    <a:pt x="1903" y="551"/>
                  </a:lnTo>
                  <a:lnTo>
                    <a:pt x="2212" y="373"/>
                  </a:lnTo>
                  <a:lnTo>
                    <a:pt x="2207" y="364"/>
                  </a:lnTo>
                  <a:lnTo>
                    <a:pt x="2211" y="373"/>
                  </a:lnTo>
                  <a:lnTo>
                    <a:pt x="2531" y="223"/>
                  </a:lnTo>
                  <a:lnTo>
                    <a:pt x="2526" y="214"/>
                  </a:lnTo>
                  <a:lnTo>
                    <a:pt x="2530" y="224"/>
                  </a:lnTo>
                  <a:lnTo>
                    <a:pt x="2849" y="102"/>
                  </a:lnTo>
                  <a:lnTo>
                    <a:pt x="2846" y="92"/>
                  </a:lnTo>
                  <a:lnTo>
                    <a:pt x="2849" y="102"/>
                  </a:lnTo>
                  <a:lnTo>
                    <a:pt x="3158" y="19"/>
                  </a:lnTo>
                  <a:lnTo>
                    <a:pt x="3153" y="0"/>
                  </a:lnTo>
                  <a:lnTo>
                    <a:pt x="2843" y="83"/>
                  </a:lnTo>
                  <a:lnTo>
                    <a:pt x="2842" y="83"/>
                  </a:lnTo>
                  <a:lnTo>
                    <a:pt x="2523" y="205"/>
                  </a:lnTo>
                  <a:lnTo>
                    <a:pt x="2523" y="205"/>
                  </a:lnTo>
                  <a:lnTo>
                    <a:pt x="2204" y="355"/>
                  </a:lnTo>
                  <a:lnTo>
                    <a:pt x="2203" y="356"/>
                  </a:lnTo>
                  <a:lnTo>
                    <a:pt x="1893" y="534"/>
                  </a:lnTo>
                  <a:lnTo>
                    <a:pt x="1574" y="731"/>
                  </a:lnTo>
                  <a:lnTo>
                    <a:pt x="1578" y="739"/>
                  </a:lnTo>
                  <a:lnTo>
                    <a:pt x="1574" y="730"/>
                  </a:lnTo>
                  <a:lnTo>
                    <a:pt x="1256" y="907"/>
                  </a:lnTo>
                  <a:lnTo>
                    <a:pt x="945" y="1057"/>
                  </a:lnTo>
                  <a:lnTo>
                    <a:pt x="949" y="1066"/>
                  </a:lnTo>
                  <a:lnTo>
                    <a:pt x="946" y="1057"/>
                  </a:lnTo>
                  <a:lnTo>
                    <a:pt x="628" y="1188"/>
                  </a:lnTo>
                  <a:lnTo>
                    <a:pt x="631" y="1197"/>
                  </a:lnTo>
                  <a:lnTo>
                    <a:pt x="628" y="1188"/>
                  </a:lnTo>
                  <a:lnTo>
                    <a:pt x="309" y="1300"/>
                  </a:lnTo>
                  <a:lnTo>
                    <a:pt x="312" y="1309"/>
                  </a:lnTo>
                  <a:lnTo>
                    <a:pt x="310" y="1300"/>
                  </a:lnTo>
                  <a:lnTo>
                    <a:pt x="0" y="1375"/>
                  </a:lnTo>
                  <a:close/>
                </a:path>
              </a:pathLst>
            </a:custGeom>
            <a:solidFill>
              <a:srgbClr val="800000"/>
            </a:solidFill>
            <a:ln w="9525">
              <a:noFill/>
              <a:round/>
              <a:headEnd/>
              <a:tailEnd/>
            </a:ln>
          </p:spPr>
          <p:txBody>
            <a:bodyPr/>
            <a:lstStyle/>
            <a:p>
              <a:endParaRPr lang="en-US"/>
            </a:p>
          </p:txBody>
        </p:sp>
        <p:sp>
          <p:nvSpPr>
            <p:cNvPr id="623643" name="Rectangle 27"/>
            <p:cNvSpPr>
              <a:spLocks noChangeAspect="1" noChangeArrowheads="1"/>
            </p:cNvSpPr>
            <p:nvPr/>
          </p:nvSpPr>
          <p:spPr bwMode="auto">
            <a:xfrm>
              <a:off x="2948" y="2627"/>
              <a:ext cx="31" cy="31"/>
            </a:xfrm>
            <a:prstGeom prst="rect">
              <a:avLst/>
            </a:prstGeom>
            <a:solidFill>
              <a:srgbClr val="FCF305"/>
            </a:solidFill>
            <a:ln w="8001">
              <a:solidFill>
                <a:srgbClr val="FCF305"/>
              </a:solidFill>
              <a:miter lim="800000"/>
              <a:headEnd/>
              <a:tailEnd/>
            </a:ln>
          </p:spPr>
          <p:txBody>
            <a:bodyPr/>
            <a:lstStyle/>
            <a:p>
              <a:endParaRPr lang="en-US"/>
            </a:p>
          </p:txBody>
        </p:sp>
        <p:sp>
          <p:nvSpPr>
            <p:cNvPr id="623644" name="Rectangle 28"/>
            <p:cNvSpPr>
              <a:spLocks noChangeAspect="1" noChangeArrowheads="1"/>
            </p:cNvSpPr>
            <p:nvPr/>
          </p:nvSpPr>
          <p:spPr bwMode="auto">
            <a:xfrm>
              <a:off x="3142" y="2578"/>
              <a:ext cx="32" cy="33"/>
            </a:xfrm>
            <a:prstGeom prst="rect">
              <a:avLst/>
            </a:prstGeom>
            <a:solidFill>
              <a:srgbClr val="FCF305"/>
            </a:solidFill>
            <a:ln w="8001">
              <a:solidFill>
                <a:srgbClr val="FCF305"/>
              </a:solidFill>
              <a:miter lim="800000"/>
              <a:headEnd/>
              <a:tailEnd/>
            </a:ln>
          </p:spPr>
          <p:txBody>
            <a:bodyPr/>
            <a:lstStyle/>
            <a:p>
              <a:endParaRPr lang="en-US"/>
            </a:p>
          </p:txBody>
        </p:sp>
        <p:sp>
          <p:nvSpPr>
            <p:cNvPr id="623645" name="Rectangle 29"/>
            <p:cNvSpPr>
              <a:spLocks noChangeAspect="1" noChangeArrowheads="1"/>
            </p:cNvSpPr>
            <p:nvPr/>
          </p:nvSpPr>
          <p:spPr bwMode="auto">
            <a:xfrm>
              <a:off x="3342" y="2507"/>
              <a:ext cx="32" cy="33"/>
            </a:xfrm>
            <a:prstGeom prst="rect">
              <a:avLst/>
            </a:prstGeom>
            <a:solidFill>
              <a:srgbClr val="FCF305"/>
            </a:solidFill>
            <a:ln w="8001">
              <a:solidFill>
                <a:srgbClr val="FCF305"/>
              </a:solidFill>
              <a:miter lim="800000"/>
              <a:headEnd/>
              <a:tailEnd/>
            </a:ln>
          </p:spPr>
          <p:txBody>
            <a:bodyPr/>
            <a:lstStyle/>
            <a:p>
              <a:endParaRPr lang="en-US"/>
            </a:p>
          </p:txBody>
        </p:sp>
        <p:sp>
          <p:nvSpPr>
            <p:cNvPr id="623646" name="Rectangle 30"/>
            <p:cNvSpPr>
              <a:spLocks noChangeAspect="1" noChangeArrowheads="1"/>
            </p:cNvSpPr>
            <p:nvPr/>
          </p:nvSpPr>
          <p:spPr bwMode="auto">
            <a:xfrm>
              <a:off x="3542" y="2425"/>
              <a:ext cx="33" cy="31"/>
            </a:xfrm>
            <a:prstGeom prst="rect">
              <a:avLst/>
            </a:prstGeom>
            <a:solidFill>
              <a:srgbClr val="800000"/>
            </a:solidFill>
            <a:ln w="8001">
              <a:solidFill>
                <a:srgbClr val="800000"/>
              </a:solidFill>
              <a:miter lim="800000"/>
              <a:headEnd/>
              <a:tailEnd/>
            </a:ln>
          </p:spPr>
          <p:txBody>
            <a:bodyPr/>
            <a:lstStyle/>
            <a:p>
              <a:endParaRPr lang="en-US"/>
            </a:p>
          </p:txBody>
        </p:sp>
        <p:sp>
          <p:nvSpPr>
            <p:cNvPr id="623647" name="Rectangle 31"/>
            <p:cNvSpPr>
              <a:spLocks noChangeAspect="1" noChangeArrowheads="1"/>
            </p:cNvSpPr>
            <p:nvPr/>
          </p:nvSpPr>
          <p:spPr bwMode="auto">
            <a:xfrm>
              <a:off x="3736" y="2329"/>
              <a:ext cx="32" cy="32"/>
            </a:xfrm>
            <a:prstGeom prst="rect">
              <a:avLst/>
            </a:prstGeom>
            <a:solidFill>
              <a:srgbClr val="800000"/>
            </a:solidFill>
            <a:ln w="8001">
              <a:solidFill>
                <a:srgbClr val="800000"/>
              </a:solidFill>
              <a:miter lim="800000"/>
              <a:headEnd/>
              <a:tailEnd/>
            </a:ln>
          </p:spPr>
          <p:txBody>
            <a:bodyPr/>
            <a:lstStyle/>
            <a:p>
              <a:endParaRPr lang="en-US"/>
            </a:p>
          </p:txBody>
        </p:sp>
        <p:sp>
          <p:nvSpPr>
            <p:cNvPr id="623648" name="Rectangle 32"/>
            <p:cNvSpPr>
              <a:spLocks noChangeAspect="1" noChangeArrowheads="1"/>
            </p:cNvSpPr>
            <p:nvPr/>
          </p:nvSpPr>
          <p:spPr bwMode="auto">
            <a:xfrm>
              <a:off x="3936" y="2216"/>
              <a:ext cx="33" cy="32"/>
            </a:xfrm>
            <a:prstGeom prst="rect">
              <a:avLst/>
            </a:prstGeom>
            <a:solidFill>
              <a:srgbClr val="800000"/>
            </a:solidFill>
            <a:ln w="8001">
              <a:solidFill>
                <a:srgbClr val="800000"/>
              </a:solidFill>
              <a:miter lim="800000"/>
              <a:headEnd/>
              <a:tailEnd/>
            </a:ln>
          </p:spPr>
          <p:txBody>
            <a:bodyPr/>
            <a:lstStyle/>
            <a:p>
              <a:endParaRPr lang="en-US"/>
            </a:p>
          </p:txBody>
        </p:sp>
        <p:sp>
          <p:nvSpPr>
            <p:cNvPr id="623649" name="Rectangle 33"/>
            <p:cNvSpPr>
              <a:spLocks noChangeAspect="1" noChangeArrowheads="1"/>
            </p:cNvSpPr>
            <p:nvPr/>
          </p:nvSpPr>
          <p:spPr bwMode="auto">
            <a:xfrm>
              <a:off x="4137" y="2092"/>
              <a:ext cx="31" cy="32"/>
            </a:xfrm>
            <a:prstGeom prst="rect">
              <a:avLst/>
            </a:prstGeom>
            <a:solidFill>
              <a:srgbClr val="800000"/>
            </a:solidFill>
            <a:ln w="8001">
              <a:solidFill>
                <a:srgbClr val="800000"/>
              </a:solidFill>
              <a:miter lim="800000"/>
              <a:headEnd/>
              <a:tailEnd/>
            </a:ln>
          </p:spPr>
          <p:txBody>
            <a:bodyPr/>
            <a:lstStyle/>
            <a:p>
              <a:endParaRPr lang="en-US"/>
            </a:p>
          </p:txBody>
        </p:sp>
        <p:sp>
          <p:nvSpPr>
            <p:cNvPr id="623650" name="Rectangle 34"/>
            <p:cNvSpPr>
              <a:spLocks noChangeAspect="1" noChangeArrowheads="1"/>
            </p:cNvSpPr>
            <p:nvPr/>
          </p:nvSpPr>
          <p:spPr bwMode="auto">
            <a:xfrm>
              <a:off x="4331" y="1979"/>
              <a:ext cx="32" cy="33"/>
            </a:xfrm>
            <a:prstGeom prst="rect">
              <a:avLst/>
            </a:prstGeom>
            <a:solidFill>
              <a:srgbClr val="800000"/>
            </a:solidFill>
            <a:ln w="8001">
              <a:solidFill>
                <a:srgbClr val="800000"/>
              </a:solidFill>
              <a:miter lim="800000"/>
              <a:headEnd/>
              <a:tailEnd/>
            </a:ln>
          </p:spPr>
          <p:txBody>
            <a:bodyPr/>
            <a:lstStyle/>
            <a:p>
              <a:endParaRPr lang="en-US"/>
            </a:p>
          </p:txBody>
        </p:sp>
        <p:sp>
          <p:nvSpPr>
            <p:cNvPr id="623651" name="Rectangle 35"/>
            <p:cNvSpPr>
              <a:spLocks noChangeAspect="1" noChangeArrowheads="1"/>
            </p:cNvSpPr>
            <p:nvPr/>
          </p:nvSpPr>
          <p:spPr bwMode="auto">
            <a:xfrm>
              <a:off x="4530" y="1884"/>
              <a:ext cx="32" cy="33"/>
            </a:xfrm>
            <a:prstGeom prst="rect">
              <a:avLst/>
            </a:prstGeom>
            <a:solidFill>
              <a:srgbClr val="800000"/>
            </a:solidFill>
            <a:ln w="8001">
              <a:solidFill>
                <a:srgbClr val="800000"/>
              </a:solidFill>
              <a:miter lim="800000"/>
              <a:headEnd/>
              <a:tailEnd/>
            </a:ln>
          </p:spPr>
          <p:txBody>
            <a:bodyPr/>
            <a:lstStyle/>
            <a:p>
              <a:endParaRPr lang="en-US"/>
            </a:p>
          </p:txBody>
        </p:sp>
        <p:sp>
          <p:nvSpPr>
            <p:cNvPr id="623652" name="Rectangle 36"/>
            <p:cNvSpPr>
              <a:spLocks noChangeAspect="1" noChangeArrowheads="1"/>
            </p:cNvSpPr>
            <p:nvPr/>
          </p:nvSpPr>
          <p:spPr bwMode="auto">
            <a:xfrm>
              <a:off x="4732" y="1806"/>
              <a:ext cx="31" cy="33"/>
            </a:xfrm>
            <a:prstGeom prst="rect">
              <a:avLst/>
            </a:prstGeom>
            <a:solidFill>
              <a:srgbClr val="800000"/>
            </a:solidFill>
            <a:ln w="8001">
              <a:solidFill>
                <a:srgbClr val="800000"/>
              </a:solidFill>
              <a:miter lim="800000"/>
              <a:headEnd/>
              <a:tailEnd/>
            </a:ln>
          </p:spPr>
          <p:txBody>
            <a:bodyPr/>
            <a:lstStyle/>
            <a:p>
              <a:endParaRPr lang="en-US"/>
            </a:p>
          </p:txBody>
        </p:sp>
        <p:sp>
          <p:nvSpPr>
            <p:cNvPr id="623653" name="Rectangle 37"/>
            <p:cNvSpPr>
              <a:spLocks noChangeAspect="1" noChangeArrowheads="1"/>
            </p:cNvSpPr>
            <p:nvPr/>
          </p:nvSpPr>
          <p:spPr bwMode="auto">
            <a:xfrm>
              <a:off x="4925" y="1753"/>
              <a:ext cx="32" cy="33"/>
            </a:xfrm>
            <a:prstGeom prst="rect">
              <a:avLst/>
            </a:prstGeom>
            <a:solidFill>
              <a:srgbClr val="800000"/>
            </a:solidFill>
            <a:ln w="8001">
              <a:solidFill>
                <a:srgbClr val="800000"/>
              </a:solidFill>
              <a:miter lim="800000"/>
              <a:headEnd/>
              <a:tailEnd/>
            </a:ln>
          </p:spPr>
          <p:txBody>
            <a:bodyPr/>
            <a:lstStyle/>
            <a:p>
              <a:endParaRPr lang="en-US"/>
            </a:p>
          </p:txBody>
        </p:sp>
        <p:sp>
          <p:nvSpPr>
            <p:cNvPr id="623654" name="Freeform 38"/>
            <p:cNvSpPr>
              <a:spLocks/>
            </p:cNvSpPr>
            <p:nvPr/>
          </p:nvSpPr>
          <p:spPr bwMode="auto">
            <a:xfrm>
              <a:off x="5025" y="3466"/>
              <a:ext cx="35" cy="8"/>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55" name="Freeform 39"/>
            <p:cNvSpPr>
              <a:spLocks/>
            </p:cNvSpPr>
            <p:nvPr/>
          </p:nvSpPr>
          <p:spPr bwMode="auto">
            <a:xfrm>
              <a:off x="5025" y="3158"/>
              <a:ext cx="35" cy="7"/>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56" name="Freeform 40"/>
            <p:cNvSpPr>
              <a:spLocks/>
            </p:cNvSpPr>
            <p:nvPr/>
          </p:nvSpPr>
          <p:spPr bwMode="auto">
            <a:xfrm>
              <a:off x="5025" y="2547"/>
              <a:ext cx="35" cy="6"/>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657" name="Freeform 41"/>
            <p:cNvSpPr>
              <a:spLocks/>
            </p:cNvSpPr>
            <p:nvPr/>
          </p:nvSpPr>
          <p:spPr bwMode="auto">
            <a:xfrm>
              <a:off x="5025" y="2237"/>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58" name="Freeform 42"/>
            <p:cNvSpPr>
              <a:spLocks/>
            </p:cNvSpPr>
            <p:nvPr/>
          </p:nvSpPr>
          <p:spPr bwMode="auto">
            <a:xfrm>
              <a:off x="5025" y="1928"/>
              <a:ext cx="35" cy="8"/>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59" name="Freeform 43"/>
            <p:cNvSpPr>
              <a:spLocks/>
            </p:cNvSpPr>
            <p:nvPr/>
          </p:nvSpPr>
          <p:spPr bwMode="auto">
            <a:xfrm>
              <a:off x="5025" y="1620"/>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660" name="Rectangle 44"/>
            <p:cNvSpPr>
              <a:spLocks noChangeArrowheads="1"/>
            </p:cNvSpPr>
            <p:nvPr/>
          </p:nvSpPr>
          <p:spPr bwMode="auto">
            <a:xfrm>
              <a:off x="2532" y="3224"/>
              <a:ext cx="277" cy="95"/>
            </a:xfrm>
            <a:prstGeom prst="rect">
              <a:avLst/>
            </a:prstGeom>
            <a:noFill/>
            <a:ln w="9525">
              <a:noFill/>
              <a:miter lim="800000"/>
              <a:headEnd/>
              <a:tailEnd/>
            </a:ln>
          </p:spPr>
          <p:txBody>
            <a:bodyPr/>
            <a:lstStyle/>
            <a:p>
              <a:endParaRPr lang="en-US"/>
            </a:p>
          </p:txBody>
        </p:sp>
        <p:sp>
          <p:nvSpPr>
            <p:cNvPr id="623661" name="Rectangle 45"/>
            <p:cNvSpPr>
              <a:spLocks noChangeArrowheads="1"/>
            </p:cNvSpPr>
            <p:nvPr/>
          </p:nvSpPr>
          <p:spPr bwMode="auto">
            <a:xfrm>
              <a:off x="2530" y="3226"/>
              <a:ext cx="234"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200,000</a:t>
              </a:r>
              <a:endParaRPr kumimoji="1" lang="en-US" b="1"/>
            </a:p>
          </p:txBody>
        </p:sp>
        <p:sp>
          <p:nvSpPr>
            <p:cNvPr id="623662" name="Rectangle 46"/>
            <p:cNvSpPr>
              <a:spLocks noChangeArrowheads="1"/>
            </p:cNvSpPr>
            <p:nvPr/>
          </p:nvSpPr>
          <p:spPr bwMode="auto">
            <a:xfrm>
              <a:off x="2532" y="3022"/>
              <a:ext cx="277" cy="95"/>
            </a:xfrm>
            <a:prstGeom prst="rect">
              <a:avLst/>
            </a:prstGeom>
            <a:noFill/>
            <a:ln w="9525">
              <a:noFill/>
              <a:miter lim="800000"/>
              <a:headEnd/>
              <a:tailEnd/>
            </a:ln>
          </p:spPr>
          <p:txBody>
            <a:bodyPr/>
            <a:lstStyle/>
            <a:p>
              <a:endParaRPr lang="en-US"/>
            </a:p>
          </p:txBody>
        </p:sp>
        <p:sp>
          <p:nvSpPr>
            <p:cNvPr id="623663" name="Rectangle 47"/>
            <p:cNvSpPr>
              <a:spLocks noChangeArrowheads="1"/>
            </p:cNvSpPr>
            <p:nvPr/>
          </p:nvSpPr>
          <p:spPr bwMode="auto">
            <a:xfrm>
              <a:off x="2530" y="3025"/>
              <a:ext cx="234"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400,000</a:t>
              </a:r>
              <a:endParaRPr kumimoji="1" lang="en-US" b="1"/>
            </a:p>
          </p:txBody>
        </p:sp>
        <p:sp>
          <p:nvSpPr>
            <p:cNvPr id="623664" name="Rectangle 48"/>
            <p:cNvSpPr>
              <a:spLocks noChangeArrowheads="1"/>
            </p:cNvSpPr>
            <p:nvPr/>
          </p:nvSpPr>
          <p:spPr bwMode="auto">
            <a:xfrm>
              <a:off x="2532" y="2813"/>
              <a:ext cx="277" cy="96"/>
            </a:xfrm>
            <a:prstGeom prst="rect">
              <a:avLst/>
            </a:prstGeom>
            <a:noFill/>
            <a:ln w="9525">
              <a:noFill/>
              <a:miter lim="800000"/>
              <a:headEnd/>
              <a:tailEnd/>
            </a:ln>
          </p:spPr>
          <p:txBody>
            <a:bodyPr/>
            <a:lstStyle/>
            <a:p>
              <a:endParaRPr lang="en-US"/>
            </a:p>
          </p:txBody>
        </p:sp>
        <p:sp>
          <p:nvSpPr>
            <p:cNvPr id="623665" name="Rectangle 49"/>
            <p:cNvSpPr>
              <a:spLocks noChangeArrowheads="1"/>
            </p:cNvSpPr>
            <p:nvPr/>
          </p:nvSpPr>
          <p:spPr bwMode="auto">
            <a:xfrm>
              <a:off x="2530" y="2817"/>
              <a:ext cx="234"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600,000</a:t>
              </a:r>
              <a:endParaRPr kumimoji="1" lang="en-US" b="1"/>
            </a:p>
          </p:txBody>
        </p:sp>
        <p:sp>
          <p:nvSpPr>
            <p:cNvPr id="623666" name="Rectangle 50"/>
            <p:cNvSpPr>
              <a:spLocks noChangeArrowheads="1"/>
            </p:cNvSpPr>
            <p:nvPr/>
          </p:nvSpPr>
          <p:spPr bwMode="auto">
            <a:xfrm>
              <a:off x="2532" y="2611"/>
              <a:ext cx="277" cy="97"/>
            </a:xfrm>
            <a:prstGeom prst="rect">
              <a:avLst/>
            </a:prstGeom>
            <a:noFill/>
            <a:ln w="9525">
              <a:noFill/>
              <a:miter lim="800000"/>
              <a:headEnd/>
              <a:tailEnd/>
            </a:ln>
          </p:spPr>
          <p:txBody>
            <a:bodyPr/>
            <a:lstStyle/>
            <a:p>
              <a:endParaRPr lang="en-US"/>
            </a:p>
          </p:txBody>
        </p:sp>
        <p:sp>
          <p:nvSpPr>
            <p:cNvPr id="623667" name="Rectangle 51"/>
            <p:cNvSpPr>
              <a:spLocks noChangeArrowheads="1"/>
            </p:cNvSpPr>
            <p:nvPr/>
          </p:nvSpPr>
          <p:spPr bwMode="auto">
            <a:xfrm>
              <a:off x="2530" y="2615"/>
              <a:ext cx="234"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800,000</a:t>
              </a:r>
              <a:endParaRPr kumimoji="1" lang="en-US" b="1"/>
            </a:p>
          </p:txBody>
        </p:sp>
        <p:sp>
          <p:nvSpPr>
            <p:cNvPr id="623668" name="Rectangle 52"/>
            <p:cNvSpPr>
              <a:spLocks noChangeArrowheads="1"/>
            </p:cNvSpPr>
            <p:nvPr/>
          </p:nvSpPr>
          <p:spPr bwMode="auto">
            <a:xfrm>
              <a:off x="2474" y="2403"/>
              <a:ext cx="341" cy="97"/>
            </a:xfrm>
            <a:prstGeom prst="rect">
              <a:avLst/>
            </a:prstGeom>
            <a:noFill/>
            <a:ln w="9525">
              <a:noFill/>
              <a:miter lim="800000"/>
              <a:headEnd/>
              <a:tailEnd/>
            </a:ln>
          </p:spPr>
          <p:txBody>
            <a:bodyPr/>
            <a:lstStyle/>
            <a:p>
              <a:endParaRPr lang="en-US"/>
            </a:p>
          </p:txBody>
        </p:sp>
        <p:sp>
          <p:nvSpPr>
            <p:cNvPr id="623669" name="Rectangle 53"/>
            <p:cNvSpPr>
              <a:spLocks noChangeArrowheads="1"/>
            </p:cNvSpPr>
            <p:nvPr/>
          </p:nvSpPr>
          <p:spPr bwMode="auto">
            <a:xfrm>
              <a:off x="2474" y="2407"/>
              <a:ext cx="288"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1,000,000</a:t>
              </a:r>
              <a:endParaRPr kumimoji="1" lang="en-US" b="1"/>
            </a:p>
          </p:txBody>
        </p:sp>
        <p:sp>
          <p:nvSpPr>
            <p:cNvPr id="623670" name="Rectangle 54"/>
            <p:cNvSpPr>
              <a:spLocks noChangeArrowheads="1"/>
            </p:cNvSpPr>
            <p:nvPr/>
          </p:nvSpPr>
          <p:spPr bwMode="auto">
            <a:xfrm>
              <a:off x="2474" y="2201"/>
              <a:ext cx="341" cy="97"/>
            </a:xfrm>
            <a:prstGeom prst="rect">
              <a:avLst/>
            </a:prstGeom>
            <a:noFill/>
            <a:ln w="9525">
              <a:noFill/>
              <a:miter lim="800000"/>
              <a:headEnd/>
              <a:tailEnd/>
            </a:ln>
          </p:spPr>
          <p:txBody>
            <a:bodyPr/>
            <a:lstStyle/>
            <a:p>
              <a:endParaRPr lang="en-US"/>
            </a:p>
          </p:txBody>
        </p:sp>
        <p:sp>
          <p:nvSpPr>
            <p:cNvPr id="623671" name="Rectangle 55"/>
            <p:cNvSpPr>
              <a:spLocks noChangeArrowheads="1"/>
            </p:cNvSpPr>
            <p:nvPr/>
          </p:nvSpPr>
          <p:spPr bwMode="auto">
            <a:xfrm>
              <a:off x="2474" y="2205"/>
              <a:ext cx="288"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1,200,000</a:t>
              </a:r>
              <a:endParaRPr kumimoji="1" lang="en-US" b="1"/>
            </a:p>
          </p:txBody>
        </p:sp>
        <p:sp>
          <p:nvSpPr>
            <p:cNvPr id="623672" name="Rectangle 56"/>
            <p:cNvSpPr>
              <a:spLocks noChangeArrowheads="1"/>
            </p:cNvSpPr>
            <p:nvPr/>
          </p:nvSpPr>
          <p:spPr bwMode="auto">
            <a:xfrm>
              <a:off x="2474" y="1994"/>
              <a:ext cx="341" cy="95"/>
            </a:xfrm>
            <a:prstGeom prst="rect">
              <a:avLst/>
            </a:prstGeom>
            <a:noFill/>
            <a:ln w="9525">
              <a:noFill/>
              <a:miter lim="800000"/>
              <a:headEnd/>
              <a:tailEnd/>
            </a:ln>
          </p:spPr>
          <p:txBody>
            <a:bodyPr/>
            <a:lstStyle/>
            <a:p>
              <a:endParaRPr lang="en-US"/>
            </a:p>
          </p:txBody>
        </p:sp>
        <p:sp>
          <p:nvSpPr>
            <p:cNvPr id="623673" name="Rectangle 57"/>
            <p:cNvSpPr>
              <a:spLocks noChangeArrowheads="1"/>
            </p:cNvSpPr>
            <p:nvPr/>
          </p:nvSpPr>
          <p:spPr bwMode="auto">
            <a:xfrm>
              <a:off x="2474" y="1997"/>
              <a:ext cx="288"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1,400,000</a:t>
              </a:r>
              <a:endParaRPr kumimoji="1" lang="en-US" b="1"/>
            </a:p>
          </p:txBody>
        </p:sp>
        <p:sp>
          <p:nvSpPr>
            <p:cNvPr id="623674" name="Rectangle 58"/>
            <p:cNvSpPr>
              <a:spLocks noChangeArrowheads="1"/>
            </p:cNvSpPr>
            <p:nvPr/>
          </p:nvSpPr>
          <p:spPr bwMode="auto">
            <a:xfrm>
              <a:off x="2474" y="1792"/>
              <a:ext cx="341" cy="96"/>
            </a:xfrm>
            <a:prstGeom prst="rect">
              <a:avLst/>
            </a:prstGeom>
            <a:noFill/>
            <a:ln w="9525">
              <a:noFill/>
              <a:miter lim="800000"/>
              <a:headEnd/>
              <a:tailEnd/>
            </a:ln>
          </p:spPr>
          <p:txBody>
            <a:bodyPr/>
            <a:lstStyle/>
            <a:p>
              <a:endParaRPr lang="en-US"/>
            </a:p>
          </p:txBody>
        </p:sp>
        <p:sp>
          <p:nvSpPr>
            <p:cNvPr id="623675" name="Rectangle 59"/>
            <p:cNvSpPr>
              <a:spLocks noChangeArrowheads="1"/>
            </p:cNvSpPr>
            <p:nvPr/>
          </p:nvSpPr>
          <p:spPr bwMode="auto">
            <a:xfrm>
              <a:off x="2474" y="1795"/>
              <a:ext cx="288"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1,600,000</a:t>
              </a:r>
              <a:endParaRPr kumimoji="1" lang="en-US" b="1"/>
            </a:p>
          </p:txBody>
        </p:sp>
        <p:sp>
          <p:nvSpPr>
            <p:cNvPr id="623676" name="Rectangle 60"/>
            <p:cNvSpPr>
              <a:spLocks noChangeArrowheads="1"/>
            </p:cNvSpPr>
            <p:nvPr/>
          </p:nvSpPr>
          <p:spPr bwMode="auto">
            <a:xfrm>
              <a:off x="2474" y="1584"/>
              <a:ext cx="341" cy="97"/>
            </a:xfrm>
            <a:prstGeom prst="rect">
              <a:avLst/>
            </a:prstGeom>
            <a:noFill/>
            <a:ln w="9525">
              <a:noFill/>
              <a:miter lim="800000"/>
              <a:headEnd/>
              <a:tailEnd/>
            </a:ln>
          </p:spPr>
          <p:txBody>
            <a:bodyPr/>
            <a:lstStyle/>
            <a:p>
              <a:endParaRPr lang="en-US"/>
            </a:p>
          </p:txBody>
        </p:sp>
        <p:sp>
          <p:nvSpPr>
            <p:cNvPr id="623677" name="Rectangle 61"/>
            <p:cNvSpPr>
              <a:spLocks noChangeArrowheads="1"/>
            </p:cNvSpPr>
            <p:nvPr/>
          </p:nvSpPr>
          <p:spPr bwMode="auto">
            <a:xfrm>
              <a:off x="2474" y="1588"/>
              <a:ext cx="288" cy="77"/>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FFFF"/>
                  </a:solidFill>
                  <a:latin typeface="Arial" pitchFamily="34" charset="0"/>
                </a:rPr>
                <a:t>1,800,000</a:t>
              </a:r>
              <a:endParaRPr kumimoji="1" lang="en-US" b="1"/>
            </a:p>
          </p:txBody>
        </p:sp>
        <p:sp>
          <p:nvSpPr>
            <p:cNvPr id="623678" name="Rectangle 62"/>
            <p:cNvSpPr>
              <a:spLocks noChangeArrowheads="1"/>
            </p:cNvSpPr>
            <p:nvPr/>
          </p:nvSpPr>
          <p:spPr bwMode="auto">
            <a:xfrm>
              <a:off x="2945" y="3537"/>
              <a:ext cx="49" cy="111"/>
            </a:xfrm>
            <a:prstGeom prst="rect">
              <a:avLst/>
            </a:prstGeom>
            <a:noFill/>
            <a:ln w="9525">
              <a:noFill/>
              <a:miter lim="800000"/>
              <a:headEnd/>
              <a:tailEnd/>
            </a:ln>
          </p:spPr>
          <p:txBody>
            <a:bodyPr/>
            <a:lstStyle/>
            <a:p>
              <a:endParaRPr lang="en-US"/>
            </a:p>
          </p:txBody>
        </p:sp>
        <p:sp>
          <p:nvSpPr>
            <p:cNvPr id="623679" name="Rectangle 63"/>
            <p:cNvSpPr>
              <a:spLocks noChangeArrowheads="1"/>
            </p:cNvSpPr>
            <p:nvPr/>
          </p:nvSpPr>
          <p:spPr bwMode="auto">
            <a:xfrm>
              <a:off x="2921" y="3541"/>
              <a:ext cx="162" cy="87"/>
            </a:xfrm>
            <a:prstGeom prst="rect">
              <a:avLst/>
            </a:prstGeom>
            <a:noFill/>
            <a:ln w="9525">
              <a:noFill/>
              <a:miter lim="800000"/>
              <a:headEnd/>
              <a:tailEnd/>
            </a:ln>
          </p:spPr>
          <p:txBody>
            <a:bodyPr wrap="none" lIns="0" tIns="0" rIns="0" bIns="0">
              <a:spAutoFit/>
            </a:bodyPr>
            <a:lstStyle/>
            <a:p>
              <a:pPr>
                <a:spcBef>
                  <a:spcPct val="0"/>
                </a:spcBef>
              </a:pPr>
              <a:r>
                <a:rPr kumimoji="1" lang="en-US" sz="900" b="1" dirty="0">
                  <a:solidFill>
                    <a:srgbClr val="FF0000"/>
                  </a:solidFill>
                  <a:latin typeface="Arial" pitchFamily="34" charset="0"/>
                </a:rPr>
                <a:t>2001</a:t>
              </a:r>
              <a:endParaRPr kumimoji="1" lang="en-US" dirty="0">
                <a:solidFill>
                  <a:srgbClr val="FF0000"/>
                </a:solidFill>
              </a:endParaRPr>
            </a:p>
          </p:txBody>
        </p:sp>
        <p:sp>
          <p:nvSpPr>
            <p:cNvPr id="623680" name="Rectangle 64"/>
            <p:cNvSpPr>
              <a:spLocks noChangeArrowheads="1"/>
            </p:cNvSpPr>
            <p:nvPr/>
          </p:nvSpPr>
          <p:spPr bwMode="auto">
            <a:xfrm>
              <a:off x="3139" y="3537"/>
              <a:ext cx="49" cy="111"/>
            </a:xfrm>
            <a:prstGeom prst="rect">
              <a:avLst/>
            </a:prstGeom>
            <a:noFill/>
            <a:ln w="9525">
              <a:noFill/>
              <a:miter lim="800000"/>
              <a:headEnd/>
              <a:tailEnd/>
            </a:ln>
          </p:spPr>
          <p:txBody>
            <a:bodyPr/>
            <a:lstStyle/>
            <a:p>
              <a:endParaRPr lang="en-US"/>
            </a:p>
          </p:txBody>
        </p:sp>
        <p:sp>
          <p:nvSpPr>
            <p:cNvPr id="623681" name="Rectangle 65"/>
            <p:cNvSpPr>
              <a:spLocks noChangeArrowheads="1"/>
            </p:cNvSpPr>
            <p:nvPr/>
          </p:nvSpPr>
          <p:spPr bwMode="auto">
            <a:xfrm>
              <a:off x="3315" y="3537"/>
              <a:ext cx="98" cy="111"/>
            </a:xfrm>
            <a:prstGeom prst="rect">
              <a:avLst/>
            </a:prstGeom>
            <a:noFill/>
            <a:ln w="9525">
              <a:noFill/>
              <a:miter lim="800000"/>
              <a:headEnd/>
              <a:tailEnd/>
            </a:ln>
          </p:spPr>
          <p:txBody>
            <a:bodyPr/>
            <a:lstStyle/>
            <a:p>
              <a:endParaRPr lang="en-US"/>
            </a:p>
          </p:txBody>
        </p:sp>
        <p:sp>
          <p:nvSpPr>
            <p:cNvPr id="623682" name="Rectangle 66"/>
            <p:cNvSpPr>
              <a:spLocks noChangeArrowheads="1"/>
            </p:cNvSpPr>
            <p:nvPr/>
          </p:nvSpPr>
          <p:spPr bwMode="auto">
            <a:xfrm>
              <a:off x="3515" y="3537"/>
              <a:ext cx="98" cy="111"/>
            </a:xfrm>
            <a:prstGeom prst="rect">
              <a:avLst/>
            </a:prstGeom>
            <a:noFill/>
            <a:ln w="9525">
              <a:noFill/>
              <a:miter lim="800000"/>
              <a:headEnd/>
              <a:tailEnd/>
            </a:ln>
          </p:spPr>
          <p:txBody>
            <a:bodyPr/>
            <a:lstStyle/>
            <a:p>
              <a:endParaRPr lang="en-US"/>
            </a:p>
          </p:txBody>
        </p:sp>
        <p:sp>
          <p:nvSpPr>
            <p:cNvPr id="623683" name="Rectangle 67"/>
            <p:cNvSpPr>
              <a:spLocks noChangeArrowheads="1"/>
            </p:cNvSpPr>
            <p:nvPr/>
          </p:nvSpPr>
          <p:spPr bwMode="auto">
            <a:xfrm>
              <a:off x="3709" y="3537"/>
              <a:ext cx="98" cy="111"/>
            </a:xfrm>
            <a:prstGeom prst="rect">
              <a:avLst/>
            </a:prstGeom>
            <a:noFill/>
            <a:ln w="9525">
              <a:noFill/>
              <a:miter lim="800000"/>
              <a:headEnd/>
              <a:tailEnd/>
            </a:ln>
          </p:spPr>
          <p:txBody>
            <a:bodyPr/>
            <a:lstStyle/>
            <a:p>
              <a:endParaRPr lang="en-US"/>
            </a:p>
          </p:txBody>
        </p:sp>
        <p:sp>
          <p:nvSpPr>
            <p:cNvPr id="623684" name="Rectangle 68"/>
            <p:cNvSpPr>
              <a:spLocks noChangeArrowheads="1"/>
            </p:cNvSpPr>
            <p:nvPr/>
          </p:nvSpPr>
          <p:spPr bwMode="auto">
            <a:xfrm>
              <a:off x="3910" y="3537"/>
              <a:ext cx="98" cy="111"/>
            </a:xfrm>
            <a:prstGeom prst="rect">
              <a:avLst/>
            </a:prstGeom>
            <a:noFill/>
            <a:ln w="9525">
              <a:noFill/>
              <a:miter lim="800000"/>
              <a:headEnd/>
              <a:tailEnd/>
            </a:ln>
          </p:spPr>
          <p:txBody>
            <a:bodyPr/>
            <a:lstStyle/>
            <a:p>
              <a:endParaRPr lang="en-US"/>
            </a:p>
          </p:txBody>
        </p:sp>
        <p:sp>
          <p:nvSpPr>
            <p:cNvPr id="623685" name="Rectangle 69"/>
            <p:cNvSpPr>
              <a:spLocks noChangeArrowheads="1"/>
            </p:cNvSpPr>
            <p:nvPr/>
          </p:nvSpPr>
          <p:spPr bwMode="auto">
            <a:xfrm>
              <a:off x="3942" y="3504"/>
              <a:ext cx="162" cy="87"/>
            </a:xfrm>
            <a:prstGeom prst="rect">
              <a:avLst/>
            </a:prstGeom>
            <a:noFill/>
            <a:ln w="9525">
              <a:noFill/>
              <a:miter lim="800000"/>
              <a:headEnd/>
              <a:tailEnd/>
            </a:ln>
          </p:spPr>
          <p:txBody>
            <a:bodyPr wrap="none" lIns="0" tIns="0" rIns="0" bIns="0">
              <a:spAutoFit/>
            </a:bodyPr>
            <a:lstStyle/>
            <a:p>
              <a:pPr>
                <a:spcBef>
                  <a:spcPct val="0"/>
                </a:spcBef>
              </a:pPr>
              <a:r>
                <a:rPr kumimoji="1" lang="en-US" sz="900" b="1" dirty="0">
                  <a:solidFill>
                    <a:srgbClr val="FF0000"/>
                  </a:solidFill>
                  <a:latin typeface="Arial" pitchFamily="34" charset="0"/>
                </a:rPr>
                <a:t>2025</a:t>
              </a:r>
              <a:endParaRPr kumimoji="1" lang="en-US" dirty="0">
                <a:solidFill>
                  <a:srgbClr val="FF0000"/>
                </a:solidFill>
              </a:endParaRPr>
            </a:p>
          </p:txBody>
        </p:sp>
        <p:sp>
          <p:nvSpPr>
            <p:cNvPr id="623686" name="Rectangle 70"/>
            <p:cNvSpPr>
              <a:spLocks noChangeArrowheads="1"/>
            </p:cNvSpPr>
            <p:nvPr/>
          </p:nvSpPr>
          <p:spPr bwMode="auto">
            <a:xfrm>
              <a:off x="4109" y="3537"/>
              <a:ext cx="98" cy="111"/>
            </a:xfrm>
            <a:prstGeom prst="rect">
              <a:avLst/>
            </a:prstGeom>
            <a:noFill/>
            <a:ln w="9525">
              <a:noFill/>
              <a:miter lim="800000"/>
              <a:headEnd/>
              <a:tailEnd/>
            </a:ln>
          </p:spPr>
          <p:txBody>
            <a:bodyPr/>
            <a:lstStyle/>
            <a:p>
              <a:endParaRPr lang="en-US"/>
            </a:p>
          </p:txBody>
        </p:sp>
        <p:sp>
          <p:nvSpPr>
            <p:cNvPr id="623687" name="Rectangle 71"/>
            <p:cNvSpPr>
              <a:spLocks noChangeArrowheads="1"/>
            </p:cNvSpPr>
            <p:nvPr/>
          </p:nvSpPr>
          <p:spPr bwMode="auto">
            <a:xfrm>
              <a:off x="4304" y="3537"/>
              <a:ext cx="99" cy="111"/>
            </a:xfrm>
            <a:prstGeom prst="rect">
              <a:avLst/>
            </a:prstGeom>
            <a:noFill/>
            <a:ln w="9525">
              <a:noFill/>
              <a:miter lim="800000"/>
              <a:headEnd/>
              <a:tailEnd/>
            </a:ln>
          </p:spPr>
          <p:txBody>
            <a:bodyPr/>
            <a:lstStyle/>
            <a:p>
              <a:endParaRPr lang="en-US"/>
            </a:p>
          </p:txBody>
        </p:sp>
        <p:sp>
          <p:nvSpPr>
            <p:cNvPr id="623688" name="Rectangle 72"/>
            <p:cNvSpPr>
              <a:spLocks noChangeArrowheads="1"/>
            </p:cNvSpPr>
            <p:nvPr/>
          </p:nvSpPr>
          <p:spPr bwMode="auto">
            <a:xfrm>
              <a:off x="4504" y="3537"/>
              <a:ext cx="98" cy="111"/>
            </a:xfrm>
            <a:prstGeom prst="rect">
              <a:avLst/>
            </a:prstGeom>
            <a:noFill/>
            <a:ln w="9525">
              <a:noFill/>
              <a:miter lim="800000"/>
              <a:headEnd/>
              <a:tailEnd/>
            </a:ln>
          </p:spPr>
          <p:txBody>
            <a:bodyPr/>
            <a:lstStyle/>
            <a:p>
              <a:endParaRPr lang="en-US"/>
            </a:p>
          </p:txBody>
        </p:sp>
        <p:sp>
          <p:nvSpPr>
            <p:cNvPr id="623689" name="Rectangle 73"/>
            <p:cNvSpPr>
              <a:spLocks noChangeArrowheads="1"/>
            </p:cNvSpPr>
            <p:nvPr/>
          </p:nvSpPr>
          <p:spPr bwMode="auto">
            <a:xfrm>
              <a:off x="4704" y="3537"/>
              <a:ext cx="98" cy="111"/>
            </a:xfrm>
            <a:prstGeom prst="rect">
              <a:avLst/>
            </a:prstGeom>
            <a:noFill/>
            <a:ln w="9525">
              <a:noFill/>
              <a:miter lim="800000"/>
              <a:headEnd/>
              <a:tailEnd/>
            </a:ln>
          </p:spPr>
          <p:txBody>
            <a:bodyPr/>
            <a:lstStyle/>
            <a:p>
              <a:endParaRPr lang="en-US"/>
            </a:p>
          </p:txBody>
        </p:sp>
        <p:sp>
          <p:nvSpPr>
            <p:cNvPr id="623690" name="Rectangle 74"/>
            <p:cNvSpPr>
              <a:spLocks noChangeArrowheads="1"/>
            </p:cNvSpPr>
            <p:nvPr/>
          </p:nvSpPr>
          <p:spPr bwMode="auto">
            <a:xfrm>
              <a:off x="4897" y="3537"/>
              <a:ext cx="99" cy="111"/>
            </a:xfrm>
            <a:prstGeom prst="rect">
              <a:avLst/>
            </a:prstGeom>
            <a:noFill/>
            <a:ln w="9525">
              <a:noFill/>
              <a:miter lim="800000"/>
              <a:headEnd/>
              <a:tailEnd/>
            </a:ln>
          </p:spPr>
          <p:txBody>
            <a:bodyPr/>
            <a:lstStyle/>
            <a:p>
              <a:endParaRPr lang="en-US"/>
            </a:p>
          </p:txBody>
        </p:sp>
        <p:sp>
          <p:nvSpPr>
            <p:cNvPr id="623691" name="Rectangle 75"/>
            <p:cNvSpPr>
              <a:spLocks noChangeArrowheads="1"/>
            </p:cNvSpPr>
            <p:nvPr/>
          </p:nvSpPr>
          <p:spPr bwMode="auto">
            <a:xfrm>
              <a:off x="4897" y="3541"/>
              <a:ext cx="162" cy="87"/>
            </a:xfrm>
            <a:prstGeom prst="rect">
              <a:avLst/>
            </a:prstGeom>
            <a:noFill/>
            <a:ln w="9525">
              <a:noFill/>
              <a:miter lim="800000"/>
              <a:headEnd/>
              <a:tailEnd/>
            </a:ln>
          </p:spPr>
          <p:txBody>
            <a:bodyPr wrap="none" lIns="0" tIns="0" rIns="0" bIns="0">
              <a:spAutoFit/>
            </a:bodyPr>
            <a:lstStyle/>
            <a:p>
              <a:pPr>
                <a:spcBef>
                  <a:spcPct val="0"/>
                </a:spcBef>
              </a:pPr>
              <a:r>
                <a:rPr kumimoji="1" lang="en-US" sz="900" b="1" dirty="0">
                  <a:solidFill>
                    <a:srgbClr val="FF0000"/>
                  </a:solidFill>
                  <a:latin typeface="Arial" pitchFamily="34" charset="0"/>
                </a:rPr>
                <a:t>2050</a:t>
              </a:r>
              <a:endParaRPr kumimoji="1" lang="en-US" dirty="0">
                <a:solidFill>
                  <a:srgbClr val="FF0000"/>
                </a:solidFill>
              </a:endParaRPr>
            </a:p>
          </p:txBody>
        </p:sp>
        <p:sp>
          <p:nvSpPr>
            <p:cNvPr id="623692" name="Rectangle 76"/>
            <p:cNvSpPr>
              <a:spLocks noChangeArrowheads="1"/>
            </p:cNvSpPr>
            <p:nvPr/>
          </p:nvSpPr>
          <p:spPr bwMode="auto">
            <a:xfrm>
              <a:off x="3744" y="3673"/>
              <a:ext cx="286" cy="164"/>
            </a:xfrm>
            <a:prstGeom prst="rect">
              <a:avLst/>
            </a:prstGeom>
            <a:noFill/>
            <a:ln w="9525">
              <a:noFill/>
              <a:miter lim="800000"/>
              <a:headEnd/>
              <a:tailEnd/>
            </a:ln>
          </p:spPr>
          <p:txBody>
            <a:bodyPr/>
            <a:lstStyle/>
            <a:p>
              <a:endParaRPr lang="en-US"/>
            </a:p>
          </p:txBody>
        </p:sp>
        <p:sp>
          <p:nvSpPr>
            <p:cNvPr id="623693" name="Rectangle 77"/>
            <p:cNvSpPr>
              <a:spLocks noChangeArrowheads="1"/>
            </p:cNvSpPr>
            <p:nvPr/>
          </p:nvSpPr>
          <p:spPr bwMode="auto">
            <a:xfrm>
              <a:off x="3879" y="3678"/>
              <a:ext cx="243" cy="134"/>
            </a:xfrm>
            <a:prstGeom prst="rect">
              <a:avLst/>
            </a:prstGeom>
            <a:noFill/>
            <a:ln w="9525">
              <a:noFill/>
              <a:miter lim="800000"/>
              <a:headEnd/>
              <a:tailEnd/>
            </a:ln>
          </p:spPr>
          <p:txBody>
            <a:bodyPr wrap="none" lIns="0" tIns="0" rIns="0" bIns="0">
              <a:spAutoFit/>
            </a:bodyPr>
            <a:lstStyle/>
            <a:p>
              <a:pPr>
                <a:spcBef>
                  <a:spcPct val="0"/>
                </a:spcBef>
              </a:pPr>
              <a:r>
                <a:rPr kumimoji="1" lang="en-US" sz="1400" b="1" dirty="0">
                  <a:solidFill>
                    <a:srgbClr val="FFFFFF"/>
                  </a:solidFill>
                  <a:latin typeface="Arial" pitchFamily="34" charset="0"/>
                </a:rPr>
                <a:t>Year</a:t>
              </a:r>
              <a:endParaRPr kumimoji="1" lang="en-US" dirty="0"/>
            </a:p>
          </p:txBody>
        </p:sp>
        <p:sp>
          <p:nvSpPr>
            <p:cNvPr id="623694" name="Rectangle 78"/>
            <p:cNvSpPr>
              <a:spLocks noChangeArrowheads="1"/>
            </p:cNvSpPr>
            <p:nvPr/>
          </p:nvSpPr>
          <p:spPr bwMode="auto">
            <a:xfrm>
              <a:off x="5117" y="3122"/>
              <a:ext cx="277" cy="97"/>
            </a:xfrm>
            <a:prstGeom prst="rect">
              <a:avLst/>
            </a:prstGeom>
            <a:noFill/>
            <a:ln w="9525">
              <a:noFill/>
              <a:miter lim="800000"/>
              <a:headEnd/>
              <a:tailEnd/>
            </a:ln>
          </p:spPr>
          <p:txBody>
            <a:bodyPr/>
            <a:lstStyle/>
            <a:p>
              <a:endParaRPr lang="en-US"/>
            </a:p>
          </p:txBody>
        </p:sp>
        <p:sp>
          <p:nvSpPr>
            <p:cNvPr id="623695" name="Rectangle 79"/>
            <p:cNvSpPr>
              <a:spLocks noChangeArrowheads="1"/>
            </p:cNvSpPr>
            <p:nvPr/>
          </p:nvSpPr>
          <p:spPr bwMode="auto">
            <a:xfrm>
              <a:off x="5115" y="3126"/>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a:solidFill>
                    <a:srgbClr val="FF0000"/>
                  </a:solidFill>
                  <a:latin typeface="Arial" pitchFamily="34" charset="0"/>
                </a:rPr>
                <a:t>100,000</a:t>
              </a:r>
              <a:endParaRPr kumimoji="1" lang="en-US">
                <a:solidFill>
                  <a:srgbClr val="FF0000"/>
                </a:solidFill>
              </a:endParaRPr>
            </a:p>
          </p:txBody>
        </p:sp>
        <p:sp>
          <p:nvSpPr>
            <p:cNvPr id="623696" name="Rectangle 80"/>
            <p:cNvSpPr>
              <a:spLocks noChangeArrowheads="1"/>
            </p:cNvSpPr>
            <p:nvPr/>
          </p:nvSpPr>
          <p:spPr bwMode="auto">
            <a:xfrm>
              <a:off x="5117" y="2813"/>
              <a:ext cx="277" cy="97"/>
            </a:xfrm>
            <a:prstGeom prst="rect">
              <a:avLst/>
            </a:prstGeom>
            <a:noFill/>
            <a:ln w="9525">
              <a:noFill/>
              <a:miter lim="800000"/>
              <a:headEnd/>
              <a:tailEnd/>
            </a:ln>
          </p:spPr>
          <p:txBody>
            <a:bodyPr/>
            <a:lstStyle/>
            <a:p>
              <a:endParaRPr lang="en-US"/>
            </a:p>
          </p:txBody>
        </p:sp>
        <p:sp>
          <p:nvSpPr>
            <p:cNvPr id="623697" name="Rectangle 81"/>
            <p:cNvSpPr>
              <a:spLocks noChangeArrowheads="1"/>
            </p:cNvSpPr>
            <p:nvPr/>
          </p:nvSpPr>
          <p:spPr bwMode="auto">
            <a:xfrm>
              <a:off x="5115" y="2816"/>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dirty="0">
                  <a:solidFill>
                    <a:srgbClr val="FF0000"/>
                  </a:solidFill>
                  <a:latin typeface="Arial" pitchFamily="34" charset="0"/>
                </a:rPr>
                <a:t>200,000</a:t>
              </a:r>
              <a:endParaRPr kumimoji="1" lang="en-US" dirty="0">
                <a:solidFill>
                  <a:srgbClr val="FF0000"/>
                </a:solidFill>
              </a:endParaRPr>
            </a:p>
          </p:txBody>
        </p:sp>
        <p:sp>
          <p:nvSpPr>
            <p:cNvPr id="623698" name="Rectangle 82"/>
            <p:cNvSpPr>
              <a:spLocks noChangeArrowheads="1"/>
            </p:cNvSpPr>
            <p:nvPr/>
          </p:nvSpPr>
          <p:spPr bwMode="auto">
            <a:xfrm>
              <a:off x="5117" y="2511"/>
              <a:ext cx="277" cy="95"/>
            </a:xfrm>
            <a:prstGeom prst="rect">
              <a:avLst/>
            </a:prstGeom>
            <a:noFill/>
            <a:ln w="9525">
              <a:noFill/>
              <a:miter lim="800000"/>
              <a:headEnd/>
              <a:tailEnd/>
            </a:ln>
          </p:spPr>
          <p:txBody>
            <a:bodyPr/>
            <a:lstStyle/>
            <a:p>
              <a:endParaRPr lang="en-US"/>
            </a:p>
          </p:txBody>
        </p:sp>
        <p:sp>
          <p:nvSpPr>
            <p:cNvPr id="623699" name="Rectangle 83"/>
            <p:cNvSpPr>
              <a:spLocks noChangeArrowheads="1"/>
            </p:cNvSpPr>
            <p:nvPr/>
          </p:nvSpPr>
          <p:spPr bwMode="auto">
            <a:xfrm>
              <a:off x="5115" y="2514"/>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dirty="0">
                  <a:solidFill>
                    <a:srgbClr val="FF0000"/>
                  </a:solidFill>
                  <a:latin typeface="Arial" pitchFamily="34" charset="0"/>
                </a:rPr>
                <a:t>300,000</a:t>
              </a:r>
              <a:endParaRPr kumimoji="1" lang="en-US" dirty="0">
                <a:solidFill>
                  <a:srgbClr val="FF0000"/>
                </a:solidFill>
              </a:endParaRPr>
            </a:p>
          </p:txBody>
        </p:sp>
        <p:sp>
          <p:nvSpPr>
            <p:cNvPr id="623700" name="Rectangle 84"/>
            <p:cNvSpPr>
              <a:spLocks noChangeArrowheads="1"/>
            </p:cNvSpPr>
            <p:nvPr/>
          </p:nvSpPr>
          <p:spPr bwMode="auto">
            <a:xfrm>
              <a:off x="5117" y="2201"/>
              <a:ext cx="277" cy="97"/>
            </a:xfrm>
            <a:prstGeom prst="rect">
              <a:avLst/>
            </a:prstGeom>
            <a:noFill/>
            <a:ln w="9525">
              <a:noFill/>
              <a:miter lim="800000"/>
              <a:headEnd/>
              <a:tailEnd/>
            </a:ln>
          </p:spPr>
          <p:txBody>
            <a:bodyPr/>
            <a:lstStyle/>
            <a:p>
              <a:endParaRPr lang="en-US"/>
            </a:p>
          </p:txBody>
        </p:sp>
        <p:sp>
          <p:nvSpPr>
            <p:cNvPr id="623701" name="Rectangle 85"/>
            <p:cNvSpPr>
              <a:spLocks noChangeArrowheads="1"/>
            </p:cNvSpPr>
            <p:nvPr/>
          </p:nvSpPr>
          <p:spPr bwMode="auto">
            <a:xfrm>
              <a:off x="5115" y="2205"/>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dirty="0">
                  <a:solidFill>
                    <a:srgbClr val="FF0000"/>
                  </a:solidFill>
                  <a:latin typeface="Arial" pitchFamily="34" charset="0"/>
                </a:rPr>
                <a:t>400,000</a:t>
              </a:r>
              <a:endParaRPr kumimoji="1" lang="en-US" dirty="0">
                <a:solidFill>
                  <a:srgbClr val="FF0000"/>
                </a:solidFill>
              </a:endParaRPr>
            </a:p>
          </p:txBody>
        </p:sp>
        <p:sp>
          <p:nvSpPr>
            <p:cNvPr id="623702" name="Rectangle 86"/>
            <p:cNvSpPr>
              <a:spLocks noChangeArrowheads="1"/>
            </p:cNvSpPr>
            <p:nvPr/>
          </p:nvSpPr>
          <p:spPr bwMode="auto">
            <a:xfrm>
              <a:off x="5117" y="1893"/>
              <a:ext cx="277" cy="96"/>
            </a:xfrm>
            <a:prstGeom prst="rect">
              <a:avLst/>
            </a:prstGeom>
            <a:noFill/>
            <a:ln w="9525">
              <a:noFill/>
              <a:miter lim="800000"/>
              <a:headEnd/>
              <a:tailEnd/>
            </a:ln>
          </p:spPr>
          <p:txBody>
            <a:bodyPr/>
            <a:lstStyle/>
            <a:p>
              <a:endParaRPr lang="en-US"/>
            </a:p>
          </p:txBody>
        </p:sp>
        <p:sp>
          <p:nvSpPr>
            <p:cNvPr id="623703" name="Rectangle 87"/>
            <p:cNvSpPr>
              <a:spLocks noChangeArrowheads="1"/>
            </p:cNvSpPr>
            <p:nvPr/>
          </p:nvSpPr>
          <p:spPr bwMode="auto">
            <a:xfrm>
              <a:off x="5115" y="1896"/>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dirty="0">
                  <a:solidFill>
                    <a:srgbClr val="FF0000"/>
                  </a:solidFill>
                  <a:latin typeface="Arial" pitchFamily="34" charset="0"/>
                </a:rPr>
                <a:t>500,000</a:t>
              </a:r>
              <a:endParaRPr kumimoji="1" lang="en-US" dirty="0">
                <a:solidFill>
                  <a:srgbClr val="FF0000"/>
                </a:solidFill>
              </a:endParaRPr>
            </a:p>
          </p:txBody>
        </p:sp>
        <p:sp>
          <p:nvSpPr>
            <p:cNvPr id="623704" name="Rectangle 88"/>
            <p:cNvSpPr>
              <a:spLocks noChangeArrowheads="1"/>
            </p:cNvSpPr>
            <p:nvPr/>
          </p:nvSpPr>
          <p:spPr bwMode="auto">
            <a:xfrm>
              <a:off x="5117" y="1584"/>
              <a:ext cx="277" cy="97"/>
            </a:xfrm>
            <a:prstGeom prst="rect">
              <a:avLst/>
            </a:prstGeom>
            <a:noFill/>
            <a:ln w="9525">
              <a:noFill/>
              <a:miter lim="800000"/>
              <a:headEnd/>
              <a:tailEnd/>
            </a:ln>
          </p:spPr>
          <p:txBody>
            <a:bodyPr/>
            <a:lstStyle/>
            <a:p>
              <a:endParaRPr lang="en-US"/>
            </a:p>
          </p:txBody>
        </p:sp>
        <p:sp>
          <p:nvSpPr>
            <p:cNvPr id="623705" name="Rectangle 89"/>
            <p:cNvSpPr>
              <a:spLocks noChangeArrowheads="1"/>
            </p:cNvSpPr>
            <p:nvPr/>
          </p:nvSpPr>
          <p:spPr bwMode="auto">
            <a:xfrm>
              <a:off x="5115" y="1588"/>
              <a:ext cx="227" cy="74"/>
            </a:xfrm>
            <a:prstGeom prst="rect">
              <a:avLst/>
            </a:prstGeom>
            <a:noFill/>
            <a:ln w="9525">
              <a:noFill/>
              <a:miter lim="800000"/>
              <a:headEnd/>
              <a:tailEnd/>
            </a:ln>
          </p:spPr>
          <p:txBody>
            <a:bodyPr wrap="none" lIns="0" tIns="0" rIns="0" bIns="0">
              <a:spAutoFit/>
            </a:bodyPr>
            <a:lstStyle/>
            <a:p>
              <a:pPr>
                <a:spcBef>
                  <a:spcPct val="0"/>
                </a:spcBef>
              </a:pPr>
              <a:r>
                <a:rPr kumimoji="1" lang="en-US" sz="800" b="1" dirty="0">
                  <a:solidFill>
                    <a:srgbClr val="FF0000"/>
                  </a:solidFill>
                  <a:latin typeface="Arial" pitchFamily="34" charset="0"/>
                </a:rPr>
                <a:t>600,000</a:t>
              </a:r>
              <a:endParaRPr kumimoji="1" lang="en-US" dirty="0">
                <a:solidFill>
                  <a:srgbClr val="FF0000"/>
                </a:solidFill>
              </a:endParaRPr>
            </a:p>
          </p:txBody>
        </p:sp>
        <p:sp>
          <p:nvSpPr>
            <p:cNvPr id="623706" name="Freeform 90"/>
            <p:cNvSpPr>
              <a:spLocks/>
            </p:cNvSpPr>
            <p:nvPr/>
          </p:nvSpPr>
          <p:spPr bwMode="auto">
            <a:xfrm>
              <a:off x="3090" y="1717"/>
              <a:ext cx="134" cy="13"/>
            </a:xfrm>
            <a:custGeom>
              <a:avLst/>
              <a:gdLst/>
              <a:ahLst/>
              <a:cxnLst>
                <a:cxn ang="0">
                  <a:pos x="0" y="0"/>
                </a:cxn>
                <a:cxn ang="0">
                  <a:pos x="0" y="20"/>
                </a:cxn>
                <a:cxn ang="0">
                  <a:pos x="215" y="21"/>
                </a:cxn>
                <a:cxn ang="0">
                  <a:pos x="215" y="1"/>
                </a:cxn>
                <a:cxn ang="0">
                  <a:pos x="0" y="0"/>
                </a:cxn>
              </a:cxnLst>
              <a:rect l="0" t="0" r="r" b="b"/>
              <a:pathLst>
                <a:path w="215" h="21">
                  <a:moveTo>
                    <a:pt x="0" y="0"/>
                  </a:moveTo>
                  <a:lnTo>
                    <a:pt x="0" y="20"/>
                  </a:lnTo>
                  <a:lnTo>
                    <a:pt x="215" y="21"/>
                  </a:lnTo>
                  <a:lnTo>
                    <a:pt x="215" y="1"/>
                  </a:lnTo>
                  <a:lnTo>
                    <a:pt x="0" y="0"/>
                  </a:lnTo>
                  <a:close/>
                </a:path>
              </a:pathLst>
            </a:custGeom>
            <a:solidFill>
              <a:srgbClr val="800000"/>
            </a:solidFill>
            <a:ln w="9525">
              <a:noFill/>
              <a:round/>
              <a:headEnd/>
              <a:tailEnd/>
            </a:ln>
          </p:spPr>
          <p:txBody>
            <a:bodyPr/>
            <a:lstStyle/>
            <a:p>
              <a:endParaRPr lang="en-US"/>
            </a:p>
          </p:txBody>
        </p:sp>
        <p:sp>
          <p:nvSpPr>
            <p:cNvPr id="623707" name="Rectangle 91"/>
            <p:cNvSpPr>
              <a:spLocks noChangeAspect="1" noChangeArrowheads="1"/>
            </p:cNvSpPr>
            <p:nvPr/>
          </p:nvSpPr>
          <p:spPr bwMode="auto">
            <a:xfrm>
              <a:off x="3136" y="1708"/>
              <a:ext cx="30" cy="30"/>
            </a:xfrm>
            <a:prstGeom prst="rect">
              <a:avLst/>
            </a:prstGeom>
            <a:solidFill>
              <a:srgbClr val="800000"/>
            </a:solidFill>
            <a:ln w="15875">
              <a:solidFill>
                <a:srgbClr val="800000"/>
              </a:solidFill>
              <a:miter lim="800000"/>
              <a:headEnd/>
              <a:tailEnd/>
            </a:ln>
          </p:spPr>
          <p:txBody>
            <a:bodyPr/>
            <a:lstStyle/>
            <a:p>
              <a:endParaRPr lang="en-US"/>
            </a:p>
          </p:txBody>
        </p:sp>
        <p:sp>
          <p:nvSpPr>
            <p:cNvPr id="623708" name="Rectangle 92"/>
            <p:cNvSpPr>
              <a:spLocks noChangeArrowheads="1"/>
            </p:cNvSpPr>
            <p:nvPr/>
          </p:nvSpPr>
          <p:spPr bwMode="auto">
            <a:xfrm>
              <a:off x="3244" y="1673"/>
              <a:ext cx="988" cy="123"/>
            </a:xfrm>
            <a:prstGeom prst="rect">
              <a:avLst/>
            </a:prstGeom>
            <a:noFill/>
            <a:ln w="9525">
              <a:noFill/>
              <a:miter lim="800000"/>
              <a:headEnd/>
              <a:tailEnd/>
            </a:ln>
          </p:spPr>
          <p:txBody>
            <a:bodyPr/>
            <a:lstStyle/>
            <a:p>
              <a:endParaRPr lang="en-US"/>
            </a:p>
          </p:txBody>
        </p:sp>
        <p:sp>
          <p:nvSpPr>
            <p:cNvPr id="623709" name="Rectangle 93"/>
            <p:cNvSpPr>
              <a:spLocks noChangeArrowheads="1"/>
            </p:cNvSpPr>
            <p:nvPr/>
          </p:nvSpPr>
          <p:spPr bwMode="auto">
            <a:xfrm>
              <a:off x="3243" y="1677"/>
              <a:ext cx="794" cy="96"/>
            </a:xfrm>
            <a:prstGeom prst="rect">
              <a:avLst/>
            </a:prstGeom>
            <a:noFill/>
            <a:ln w="9525">
              <a:noFill/>
              <a:miter lim="800000"/>
              <a:headEnd/>
              <a:tailEnd/>
            </a:ln>
          </p:spPr>
          <p:txBody>
            <a:bodyPr wrap="none" lIns="0" tIns="0" rIns="0" bIns="0">
              <a:spAutoFit/>
            </a:bodyPr>
            <a:lstStyle/>
            <a:p>
              <a:pPr>
                <a:spcBef>
                  <a:spcPct val="0"/>
                </a:spcBef>
              </a:pPr>
              <a:r>
                <a:rPr kumimoji="1" lang="en-US" sz="1000" b="1">
                  <a:solidFill>
                    <a:srgbClr val="FFFFFF"/>
                  </a:solidFill>
                  <a:latin typeface="Arial" pitchFamily="34" charset="0"/>
                </a:rPr>
                <a:t>Severe Sepsis Cases</a:t>
              </a:r>
              <a:endParaRPr kumimoji="1" lang="en-US"/>
            </a:p>
          </p:txBody>
        </p:sp>
        <p:sp>
          <p:nvSpPr>
            <p:cNvPr id="623710" name="Rectangle 94"/>
            <p:cNvSpPr>
              <a:spLocks noChangeArrowheads="1"/>
            </p:cNvSpPr>
            <p:nvPr/>
          </p:nvSpPr>
          <p:spPr bwMode="auto">
            <a:xfrm>
              <a:off x="3244" y="1792"/>
              <a:ext cx="676" cy="123"/>
            </a:xfrm>
            <a:prstGeom prst="rect">
              <a:avLst/>
            </a:prstGeom>
            <a:noFill/>
            <a:ln w="9525">
              <a:noFill/>
              <a:miter lim="800000"/>
              <a:headEnd/>
              <a:tailEnd/>
            </a:ln>
          </p:spPr>
          <p:txBody>
            <a:bodyPr/>
            <a:lstStyle/>
            <a:p>
              <a:endParaRPr lang="en-US"/>
            </a:p>
          </p:txBody>
        </p:sp>
        <p:sp>
          <p:nvSpPr>
            <p:cNvPr id="623711" name="Rectangle 95"/>
            <p:cNvSpPr>
              <a:spLocks noChangeArrowheads="1"/>
            </p:cNvSpPr>
            <p:nvPr/>
          </p:nvSpPr>
          <p:spPr bwMode="auto">
            <a:xfrm>
              <a:off x="3243" y="1796"/>
              <a:ext cx="546" cy="96"/>
            </a:xfrm>
            <a:prstGeom prst="rect">
              <a:avLst/>
            </a:prstGeom>
            <a:noFill/>
            <a:ln w="9525">
              <a:noFill/>
              <a:miter lim="800000"/>
              <a:headEnd/>
              <a:tailEnd/>
            </a:ln>
          </p:spPr>
          <p:txBody>
            <a:bodyPr wrap="none" lIns="0" tIns="0" rIns="0" bIns="0">
              <a:spAutoFit/>
            </a:bodyPr>
            <a:lstStyle/>
            <a:p>
              <a:pPr>
                <a:spcBef>
                  <a:spcPct val="0"/>
                </a:spcBef>
              </a:pPr>
              <a:r>
                <a:rPr kumimoji="1" lang="en-US" sz="1000" b="1">
                  <a:solidFill>
                    <a:srgbClr val="FFFFFF"/>
                  </a:solidFill>
                  <a:latin typeface="Arial" pitchFamily="34" charset="0"/>
                </a:rPr>
                <a:t>US Population</a:t>
              </a:r>
              <a:endParaRPr kumimoji="1" lang="en-US"/>
            </a:p>
          </p:txBody>
        </p:sp>
        <p:sp>
          <p:nvSpPr>
            <p:cNvPr id="623712" name="Rectangle 96"/>
            <p:cNvSpPr>
              <a:spLocks noChangeArrowheads="1"/>
            </p:cNvSpPr>
            <p:nvPr/>
          </p:nvSpPr>
          <p:spPr bwMode="auto">
            <a:xfrm rot="16200000">
              <a:off x="1914" y="2465"/>
              <a:ext cx="720" cy="134"/>
            </a:xfrm>
            <a:prstGeom prst="rect">
              <a:avLst/>
            </a:prstGeom>
            <a:noFill/>
            <a:ln w="9525">
              <a:noFill/>
              <a:miter lim="800000"/>
              <a:headEnd/>
              <a:tailEnd/>
            </a:ln>
          </p:spPr>
          <p:txBody>
            <a:bodyPr wrap="none" lIns="0" tIns="0" rIns="0" bIns="0">
              <a:spAutoFit/>
            </a:bodyPr>
            <a:lstStyle/>
            <a:p>
              <a:pPr>
                <a:spcBef>
                  <a:spcPct val="0"/>
                </a:spcBef>
              </a:pPr>
              <a:r>
                <a:rPr kumimoji="1" lang="en-US" sz="1400" b="1">
                  <a:solidFill>
                    <a:srgbClr val="FFFFFF"/>
                  </a:solidFill>
                  <a:latin typeface="Arial" pitchFamily="34" charset="0"/>
                </a:rPr>
                <a:t>Sepsis Cases</a:t>
              </a:r>
              <a:endParaRPr kumimoji="1" lang="en-US"/>
            </a:p>
          </p:txBody>
        </p:sp>
        <p:sp>
          <p:nvSpPr>
            <p:cNvPr id="623713" name="Rectangle 97"/>
            <p:cNvSpPr>
              <a:spLocks noChangeArrowheads="1"/>
            </p:cNvSpPr>
            <p:nvPr/>
          </p:nvSpPr>
          <p:spPr bwMode="auto">
            <a:xfrm rot="16200000">
              <a:off x="4902" y="2343"/>
              <a:ext cx="1306" cy="130"/>
            </a:xfrm>
            <a:prstGeom prst="rect">
              <a:avLst/>
            </a:prstGeom>
            <a:noFill/>
            <a:ln w="9525">
              <a:noFill/>
              <a:miter lim="800000"/>
              <a:headEnd/>
              <a:tailEnd/>
            </a:ln>
          </p:spPr>
          <p:txBody>
            <a:bodyPr wrap="none" lIns="0" tIns="0" rIns="0" bIns="0">
              <a:spAutoFit/>
            </a:bodyPr>
            <a:lstStyle/>
            <a:p>
              <a:pPr>
                <a:spcBef>
                  <a:spcPct val="0"/>
                </a:spcBef>
              </a:pPr>
              <a:r>
                <a:rPr kumimoji="1" lang="en-US" sz="1400" b="1" dirty="0">
                  <a:solidFill>
                    <a:srgbClr val="FF0000"/>
                  </a:solidFill>
                  <a:latin typeface="Arial" pitchFamily="34" charset="0"/>
                </a:rPr>
                <a:t>Total US Population/1,000</a:t>
              </a:r>
              <a:endParaRPr kumimoji="1" lang="en-US" dirty="0">
                <a:solidFill>
                  <a:srgbClr val="FF0000"/>
                </a:solidFill>
              </a:endParaRPr>
            </a:p>
          </p:txBody>
        </p:sp>
        <p:grpSp>
          <p:nvGrpSpPr>
            <p:cNvPr id="4" name="Group 98"/>
            <p:cNvGrpSpPr>
              <a:grpSpLocks/>
            </p:cNvGrpSpPr>
            <p:nvPr/>
          </p:nvGrpSpPr>
          <p:grpSpPr bwMode="auto">
            <a:xfrm>
              <a:off x="2948" y="1824"/>
              <a:ext cx="2012" cy="808"/>
              <a:chOff x="3441" y="1918"/>
              <a:chExt cx="1604" cy="636"/>
            </a:xfrm>
          </p:grpSpPr>
          <p:grpSp>
            <p:nvGrpSpPr>
              <p:cNvPr id="5" name="Group 99"/>
              <p:cNvGrpSpPr>
                <a:grpSpLocks/>
              </p:cNvGrpSpPr>
              <p:nvPr/>
            </p:nvGrpSpPr>
            <p:grpSpPr bwMode="auto">
              <a:xfrm>
                <a:off x="3455" y="2257"/>
                <a:ext cx="1577" cy="287"/>
                <a:chOff x="3455" y="2257"/>
                <a:chExt cx="1577" cy="287"/>
              </a:xfrm>
            </p:grpSpPr>
            <p:sp>
              <p:nvSpPr>
                <p:cNvPr id="623716" name="Freeform 100"/>
                <p:cNvSpPr>
                  <a:spLocks/>
                </p:cNvSpPr>
                <p:nvPr/>
              </p:nvSpPr>
              <p:spPr bwMode="auto">
                <a:xfrm>
                  <a:off x="3455" y="2260"/>
                  <a:ext cx="1576" cy="280"/>
                </a:xfrm>
                <a:custGeom>
                  <a:avLst/>
                  <a:gdLst/>
                  <a:ahLst/>
                  <a:cxnLst>
                    <a:cxn ang="0">
                      <a:pos x="0" y="561"/>
                    </a:cxn>
                    <a:cxn ang="0">
                      <a:pos x="309" y="524"/>
                    </a:cxn>
                    <a:cxn ang="0">
                      <a:pos x="628" y="468"/>
                    </a:cxn>
                    <a:cxn ang="0">
                      <a:pos x="946" y="402"/>
                    </a:cxn>
                    <a:cxn ang="0">
                      <a:pos x="1257" y="346"/>
                    </a:cxn>
                    <a:cxn ang="0">
                      <a:pos x="1575" y="280"/>
                    </a:cxn>
                    <a:cxn ang="0">
                      <a:pos x="1894" y="224"/>
                    </a:cxn>
                    <a:cxn ang="0">
                      <a:pos x="2204" y="168"/>
                    </a:cxn>
                    <a:cxn ang="0">
                      <a:pos x="2523" y="112"/>
                    </a:cxn>
                    <a:cxn ang="0">
                      <a:pos x="2843" y="56"/>
                    </a:cxn>
                    <a:cxn ang="0">
                      <a:pos x="3152" y="0"/>
                    </a:cxn>
                    <a:cxn ang="0">
                      <a:pos x="0" y="561"/>
                    </a:cxn>
                  </a:cxnLst>
                  <a:rect l="0" t="0" r="r" b="b"/>
                  <a:pathLst>
                    <a:path w="3152" h="561">
                      <a:moveTo>
                        <a:pt x="0" y="561"/>
                      </a:moveTo>
                      <a:lnTo>
                        <a:pt x="309" y="524"/>
                      </a:lnTo>
                      <a:lnTo>
                        <a:pt x="628" y="468"/>
                      </a:lnTo>
                      <a:lnTo>
                        <a:pt x="946" y="402"/>
                      </a:lnTo>
                      <a:lnTo>
                        <a:pt x="1257" y="346"/>
                      </a:lnTo>
                      <a:lnTo>
                        <a:pt x="1575" y="280"/>
                      </a:lnTo>
                      <a:lnTo>
                        <a:pt x="1894" y="224"/>
                      </a:lnTo>
                      <a:lnTo>
                        <a:pt x="2204" y="168"/>
                      </a:lnTo>
                      <a:lnTo>
                        <a:pt x="2523" y="112"/>
                      </a:lnTo>
                      <a:lnTo>
                        <a:pt x="2843" y="56"/>
                      </a:lnTo>
                      <a:lnTo>
                        <a:pt x="3152" y="0"/>
                      </a:lnTo>
                      <a:lnTo>
                        <a:pt x="0" y="561"/>
                      </a:lnTo>
                      <a:close/>
                    </a:path>
                  </a:pathLst>
                </a:custGeom>
                <a:solidFill>
                  <a:srgbClr val="66FF33"/>
                </a:solidFill>
                <a:ln w="9525">
                  <a:noFill/>
                  <a:round/>
                  <a:headEnd/>
                  <a:tailEnd/>
                </a:ln>
              </p:spPr>
              <p:txBody>
                <a:bodyPr/>
                <a:lstStyle/>
                <a:p>
                  <a:endParaRPr lang="en-US"/>
                </a:p>
              </p:txBody>
            </p:sp>
            <p:sp>
              <p:nvSpPr>
                <p:cNvPr id="623717" name="Freeform 101"/>
                <p:cNvSpPr>
                  <a:spLocks/>
                </p:cNvSpPr>
                <p:nvPr/>
              </p:nvSpPr>
              <p:spPr bwMode="auto">
                <a:xfrm>
                  <a:off x="3455" y="2257"/>
                  <a:ext cx="1577" cy="287"/>
                </a:xfrm>
                <a:custGeom>
                  <a:avLst/>
                  <a:gdLst/>
                  <a:ahLst/>
                  <a:cxnLst>
                    <a:cxn ang="0">
                      <a:pos x="0" y="561"/>
                    </a:cxn>
                    <a:cxn ang="0">
                      <a:pos x="1" y="575"/>
                    </a:cxn>
                    <a:cxn ang="0">
                      <a:pos x="310" y="538"/>
                    </a:cxn>
                    <a:cxn ang="0">
                      <a:pos x="310" y="538"/>
                    </a:cxn>
                    <a:cxn ang="0">
                      <a:pos x="629" y="482"/>
                    </a:cxn>
                    <a:cxn ang="0">
                      <a:pos x="948" y="416"/>
                    </a:cxn>
                    <a:cxn ang="0">
                      <a:pos x="1258" y="360"/>
                    </a:cxn>
                    <a:cxn ang="0">
                      <a:pos x="1576" y="293"/>
                    </a:cxn>
                    <a:cxn ang="0">
                      <a:pos x="1896" y="237"/>
                    </a:cxn>
                    <a:cxn ang="0">
                      <a:pos x="2205" y="181"/>
                    </a:cxn>
                    <a:cxn ang="0">
                      <a:pos x="2524" y="126"/>
                    </a:cxn>
                    <a:cxn ang="0">
                      <a:pos x="2844" y="70"/>
                    </a:cxn>
                    <a:cxn ang="0">
                      <a:pos x="3153" y="14"/>
                    </a:cxn>
                    <a:cxn ang="0">
                      <a:pos x="3151" y="0"/>
                    </a:cxn>
                    <a:cxn ang="0">
                      <a:pos x="2841" y="56"/>
                    </a:cxn>
                    <a:cxn ang="0">
                      <a:pos x="2522" y="112"/>
                    </a:cxn>
                    <a:cxn ang="0">
                      <a:pos x="2203" y="168"/>
                    </a:cxn>
                    <a:cxn ang="0">
                      <a:pos x="1893" y="224"/>
                    </a:cxn>
                    <a:cxn ang="0">
                      <a:pos x="1574" y="280"/>
                    </a:cxn>
                    <a:cxn ang="0">
                      <a:pos x="1256" y="346"/>
                    </a:cxn>
                    <a:cxn ang="0">
                      <a:pos x="945" y="402"/>
                    </a:cxn>
                    <a:cxn ang="0">
                      <a:pos x="627" y="468"/>
                    </a:cxn>
                    <a:cxn ang="0">
                      <a:pos x="308" y="524"/>
                    </a:cxn>
                    <a:cxn ang="0">
                      <a:pos x="309" y="531"/>
                    </a:cxn>
                    <a:cxn ang="0">
                      <a:pos x="309" y="524"/>
                    </a:cxn>
                    <a:cxn ang="0">
                      <a:pos x="0" y="561"/>
                    </a:cxn>
                  </a:cxnLst>
                  <a:rect l="0" t="0" r="r" b="b"/>
                  <a:pathLst>
                    <a:path w="3153" h="575">
                      <a:moveTo>
                        <a:pt x="0" y="561"/>
                      </a:moveTo>
                      <a:lnTo>
                        <a:pt x="1" y="575"/>
                      </a:lnTo>
                      <a:lnTo>
                        <a:pt x="310" y="538"/>
                      </a:lnTo>
                      <a:lnTo>
                        <a:pt x="310" y="538"/>
                      </a:lnTo>
                      <a:lnTo>
                        <a:pt x="629" y="482"/>
                      </a:lnTo>
                      <a:lnTo>
                        <a:pt x="948" y="416"/>
                      </a:lnTo>
                      <a:lnTo>
                        <a:pt x="1258" y="360"/>
                      </a:lnTo>
                      <a:lnTo>
                        <a:pt x="1576" y="293"/>
                      </a:lnTo>
                      <a:lnTo>
                        <a:pt x="1896" y="237"/>
                      </a:lnTo>
                      <a:lnTo>
                        <a:pt x="2205" y="181"/>
                      </a:lnTo>
                      <a:lnTo>
                        <a:pt x="2524" y="126"/>
                      </a:lnTo>
                      <a:lnTo>
                        <a:pt x="2844" y="70"/>
                      </a:lnTo>
                      <a:lnTo>
                        <a:pt x="3153" y="14"/>
                      </a:lnTo>
                      <a:lnTo>
                        <a:pt x="3151" y="0"/>
                      </a:lnTo>
                      <a:lnTo>
                        <a:pt x="2841" y="56"/>
                      </a:lnTo>
                      <a:lnTo>
                        <a:pt x="2522" y="112"/>
                      </a:lnTo>
                      <a:lnTo>
                        <a:pt x="2203" y="168"/>
                      </a:lnTo>
                      <a:lnTo>
                        <a:pt x="1893" y="224"/>
                      </a:lnTo>
                      <a:lnTo>
                        <a:pt x="1574" y="280"/>
                      </a:lnTo>
                      <a:lnTo>
                        <a:pt x="1256" y="346"/>
                      </a:lnTo>
                      <a:lnTo>
                        <a:pt x="945" y="402"/>
                      </a:lnTo>
                      <a:lnTo>
                        <a:pt x="627" y="468"/>
                      </a:lnTo>
                      <a:lnTo>
                        <a:pt x="308" y="524"/>
                      </a:lnTo>
                      <a:lnTo>
                        <a:pt x="309" y="531"/>
                      </a:lnTo>
                      <a:lnTo>
                        <a:pt x="309" y="524"/>
                      </a:lnTo>
                      <a:lnTo>
                        <a:pt x="0" y="561"/>
                      </a:lnTo>
                      <a:close/>
                    </a:path>
                  </a:pathLst>
                </a:custGeom>
                <a:solidFill>
                  <a:srgbClr val="000066"/>
                </a:solidFill>
                <a:ln w="9525">
                  <a:solidFill>
                    <a:srgbClr val="000066"/>
                  </a:solidFill>
                  <a:round/>
                  <a:headEnd/>
                  <a:tailEnd/>
                </a:ln>
              </p:spPr>
              <p:txBody>
                <a:bodyPr/>
                <a:lstStyle/>
                <a:p>
                  <a:endParaRPr lang="en-US"/>
                </a:p>
              </p:txBody>
            </p:sp>
          </p:grpSp>
          <p:sp>
            <p:nvSpPr>
              <p:cNvPr id="623718" name="Freeform 102"/>
              <p:cNvSpPr>
                <a:spLocks/>
              </p:cNvSpPr>
              <p:nvPr/>
            </p:nvSpPr>
            <p:spPr bwMode="auto">
              <a:xfrm>
                <a:off x="3441" y="2526"/>
                <a:ext cx="28" cy="28"/>
              </a:xfrm>
              <a:custGeom>
                <a:avLst/>
                <a:gdLst/>
                <a:ahLst/>
                <a:cxnLst>
                  <a:cxn ang="0">
                    <a:pos x="29" y="0"/>
                  </a:cxn>
                  <a:cxn ang="0">
                    <a:pos x="57" y="28"/>
                  </a:cxn>
                  <a:cxn ang="0">
                    <a:pos x="29" y="56"/>
                  </a:cxn>
                  <a:cxn ang="0">
                    <a:pos x="0" y="28"/>
                  </a:cxn>
                  <a:cxn ang="0">
                    <a:pos x="29" y="0"/>
                  </a:cxn>
                </a:cxnLst>
                <a:rect l="0" t="0" r="r" b="b"/>
                <a:pathLst>
                  <a:path w="57" h="56">
                    <a:moveTo>
                      <a:pt x="29" y="0"/>
                    </a:moveTo>
                    <a:lnTo>
                      <a:pt x="57" y="28"/>
                    </a:lnTo>
                    <a:lnTo>
                      <a:pt x="29" y="56"/>
                    </a:lnTo>
                    <a:lnTo>
                      <a:pt x="0" y="28"/>
                    </a:lnTo>
                    <a:lnTo>
                      <a:pt x="29" y="0"/>
                    </a:lnTo>
                    <a:close/>
                  </a:path>
                </a:pathLst>
              </a:custGeom>
              <a:solidFill>
                <a:srgbClr val="66FF33"/>
              </a:solidFill>
              <a:ln w="11113">
                <a:solidFill>
                  <a:srgbClr val="66FF33"/>
                </a:solidFill>
                <a:prstDash val="solid"/>
                <a:round/>
                <a:headEnd/>
                <a:tailEnd/>
              </a:ln>
            </p:spPr>
            <p:txBody>
              <a:bodyPr/>
              <a:lstStyle/>
              <a:p>
                <a:endParaRPr lang="en-US"/>
              </a:p>
            </p:txBody>
          </p:sp>
          <p:sp>
            <p:nvSpPr>
              <p:cNvPr id="623719" name="Freeform 103"/>
              <p:cNvSpPr>
                <a:spLocks/>
              </p:cNvSpPr>
              <p:nvPr/>
            </p:nvSpPr>
            <p:spPr bwMode="auto">
              <a:xfrm>
                <a:off x="3596" y="2508"/>
                <a:ext cx="28" cy="28"/>
              </a:xfrm>
              <a:custGeom>
                <a:avLst/>
                <a:gdLst/>
                <a:ahLst/>
                <a:cxnLst>
                  <a:cxn ang="0">
                    <a:pos x="28" y="0"/>
                  </a:cxn>
                  <a:cxn ang="0">
                    <a:pos x="56" y="28"/>
                  </a:cxn>
                  <a:cxn ang="0">
                    <a:pos x="28" y="56"/>
                  </a:cxn>
                  <a:cxn ang="0">
                    <a:pos x="0" y="28"/>
                  </a:cxn>
                  <a:cxn ang="0">
                    <a:pos x="28" y="0"/>
                  </a:cxn>
                </a:cxnLst>
                <a:rect l="0" t="0" r="r" b="b"/>
                <a:pathLst>
                  <a:path w="56" h="56">
                    <a:moveTo>
                      <a:pt x="28" y="0"/>
                    </a:moveTo>
                    <a:lnTo>
                      <a:pt x="56" y="28"/>
                    </a:lnTo>
                    <a:lnTo>
                      <a:pt x="28" y="56"/>
                    </a:lnTo>
                    <a:lnTo>
                      <a:pt x="0" y="28"/>
                    </a:lnTo>
                    <a:lnTo>
                      <a:pt x="28"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0" name="Freeform 104"/>
              <p:cNvSpPr>
                <a:spLocks/>
              </p:cNvSpPr>
              <p:nvPr/>
            </p:nvSpPr>
            <p:spPr bwMode="auto">
              <a:xfrm>
                <a:off x="3755" y="2479"/>
                <a:ext cx="28" cy="29"/>
              </a:xfrm>
              <a:custGeom>
                <a:avLst/>
                <a:gdLst/>
                <a:ahLst/>
                <a:cxnLst>
                  <a:cxn ang="0">
                    <a:pos x="28" y="0"/>
                  </a:cxn>
                  <a:cxn ang="0">
                    <a:pos x="56" y="29"/>
                  </a:cxn>
                  <a:cxn ang="0">
                    <a:pos x="28" y="57"/>
                  </a:cxn>
                  <a:cxn ang="0">
                    <a:pos x="0" y="29"/>
                  </a:cxn>
                  <a:cxn ang="0">
                    <a:pos x="28" y="0"/>
                  </a:cxn>
                </a:cxnLst>
                <a:rect l="0" t="0" r="r" b="b"/>
                <a:pathLst>
                  <a:path w="56" h="57">
                    <a:moveTo>
                      <a:pt x="28" y="0"/>
                    </a:moveTo>
                    <a:lnTo>
                      <a:pt x="56" y="29"/>
                    </a:lnTo>
                    <a:lnTo>
                      <a:pt x="28" y="57"/>
                    </a:lnTo>
                    <a:lnTo>
                      <a:pt x="0" y="29"/>
                    </a:lnTo>
                    <a:lnTo>
                      <a:pt x="28"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1" name="Freeform 105"/>
              <p:cNvSpPr>
                <a:spLocks/>
              </p:cNvSpPr>
              <p:nvPr/>
            </p:nvSpPr>
            <p:spPr bwMode="auto">
              <a:xfrm>
                <a:off x="3915" y="2447"/>
                <a:ext cx="28" cy="28"/>
              </a:xfrm>
              <a:custGeom>
                <a:avLst/>
                <a:gdLst/>
                <a:ahLst/>
                <a:cxnLst>
                  <a:cxn ang="0">
                    <a:pos x="28" y="0"/>
                  </a:cxn>
                  <a:cxn ang="0">
                    <a:pos x="58" y="28"/>
                  </a:cxn>
                  <a:cxn ang="0">
                    <a:pos x="28" y="57"/>
                  </a:cxn>
                  <a:cxn ang="0">
                    <a:pos x="0" y="28"/>
                  </a:cxn>
                  <a:cxn ang="0">
                    <a:pos x="28" y="0"/>
                  </a:cxn>
                </a:cxnLst>
                <a:rect l="0" t="0" r="r" b="b"/>
                <a:pathLst>
                  <a:path w="58" h="57">
                    <a:moveTo>
                      <a:pt x="28" y="0"/>
                    </a:moveTo>
                    <a:lnTo>
                      <a:pt x="58" y="28"/>
                    </a:lnTo>
                    <a:lnTo>
                      <a:pt x="28" y="57"/>
                    </a:lnTo>
                    <a:lnTo>
                      <a:pt x="0" y="28"/>
                    </a:lnTo>
                    <a:lnTo>
                      <a:pt x="28"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2" name="Freeform 106"/>
              <p:cNvSpPr>
                <a:spLocks/>
              </p:cNvSpPr>
              <p:nvPr/>
            </p:nvSpPr>
            <p:spPr bwMode="auto">
              <a:xfrm>
                <a:off x="4069" y="2419"/>
                <a:ext cx="29" cy="28"/>
              </a:xfrm>
              <a:custGeom>
                <a:avLst/>
                <a:gdLst/>
                <a:ahLst/>
                <a:cxnLst>
                  <a:cxn ang="0">
                    <a:pos x="30" y="0"/>
                  </a:cxn>
                  <a:cxn ang="0">
                    <a:pos x="58" y="28"/>
                  </a:cxn>
                  <a:cxn ang="0">
                    <a:pos x="30" y="56"/>
                  </a:cxn>
                  <a:cxn ang="0">
                    <a:pos x="0" y="28"/>
                  </a:cxn>
                  <a:cxn ang="0">
                    <a:pos x="30" y="0"/>
                  </a:cxn>
                </a:cxnLst>
                <a:rect l="0" t="0" r="r" b="b"/>
                <a:pathLst>
                  <a:path w="58" h="56">
                    <a:moveTo>
                      <a:pt x="30" y="0"/>
                    </a:moveTo>
                    <a:lnTo>
                      <a:pt x="58" y="28"/>
                    </a:lnTo>
                    <a:lnTo>
                      <a:pt x="30" y="56"/>
                    </a:lnTo>
                    <a:lnTo>
                      <a:pt x="0" y="28"/>
                    </a:lnTo>
                    <a:lnTo>
                      <a:pt x="30"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3" name="Freeform 107"/>
              <p:cNvSpPr>
                <a:spLocks/>
              </p:cNvSpPr>
              <p:nvPr/>
            </p:nvSpPr>
            <p:spPr bwMode="auto">
              <a:xfrm>
                <a:off x="4229" y="2386"/>
                <a:ext cx="28" cy="28"/>
              </a:xfrm>
              <a:custGeom>
                <a:avLst/>
                <a:gdLst/>
                <a:ahLst/>
                <a:cxnLst>
                  <a:cxn ang="0">
                    <a:pos x="27" y="0"/>
                  </a:cxn>
                  <a:cxn ang="0">
                    <a:pos x="56" y="28"/>
                  </a:cxn>
                  <a:cxn ang="0">
                    <a:pos x="27" y="56"/>
                  </a:cxn>
                  <a:cxn ang="0">
                    <a:pos x="0" y="28"/>
                  </a:cxn>
                  <a:cxn ang="0">
                    <a:pos x="27" y="0"/>
                  </a:cxn>
                </a:cxnLst>
                <a:rect l="0" t="0" r="r" b="b"/>
                <a:pathLst>
                  <a:path w="56" h="56">
                    <a:moveTo>
                      <a:pt x="27" y="0"/>
                    </a:moveTo>
                    <a:lnTo>
                      <a:pt x="56" y="28"/>
                    </a:lnTo>
                    <a:lnTo>
                      <a:pt x="27" y="56"/>
                    </a:lnTo>
                    <a:lnTo>
                      <a:pt x="0" y="28"/>
                    </a:lnTo>
                    <a:lnTo>
                      <a:pt x="27"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4" name="Freeform 108"/>
              <p:cNvSpPr>
                <a:spLocks/>
              </p:cNvSpPr>
              <p:nvPr/>
            </p:nvSpPr>
            <p:spPr bwMode="auto">
              <a:xfrm>
                <a:off x="4389" y="2358"/>
                <a:ext cx="27" cy="28"/>
              </a:xfrm>
              <a:custGeom>
                <a:avLst/>
                <a:gdLst/>
                <a:ahLst/>
                <a:cxnLst>
                  <a:cxn ang="0">
                    <a:pos x="27" y="0"/>
                  </a:cxn>
                  <a:cxn ang="0">
                    <a:pos x="56" y="28"/>
                  </a:cxn>
                  <a:cxn ang="0">
                    <a:pos x="27" y="56"/>
                  </a:cxn>
                  <a:cxn ang="0">
                    <a:pos x="0" y="28"/>
                  </a:cxn>
                  <a:cxn ang="0">
                    <a:pos x="27" y="0"/>
                  </a:cxn>
                </a:cxnLst>
                <a:rect l="0" t="0" r="r" b="b"/>
                <a:pathLst>
                  <a:path w="56" h="56">
                    <a:moveTo>
                      <a:pt x="27" y="0"/>
                    </a:moveTo>
                    <a:lnTo>
                      <a:pt x="56" y="28"/>
                    </a:lnTo>
                    <a:lnTo>
                      <a:pt x="27" y="56"/>
                    </a:lnTo>
                    <a:lnTo>
                      <a:pt x="0" y="28"/>
                    </a:lnTo>
                    <a:lnTo>
                      <a:pt x="27"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5" name="Freeform 109"/>
              <p:cNvSpPr>
                <a:spLocks/>
              </p:cNvSpPr>
              <p:nvPr/>
            </p:nvSpPr>
            <p:spPr bwMode="auto">
              <a:xfrm>
                <a:off x="4543" y="2330"/>
                <a:ext cx="29" cy="28"/>
              </a:xfrm>
              <a:custGeom>
                <a:avLst/>
                <a:gdLst/>
                <a:ahLst/>
                <a:cxnLst>
                  <a:cxn ang="0">
                    <a:pos x="28" y="0"/>
                  </a:cxn>
                  <a:cxn ang="0">
                    <a:pos x="56" y="28"/>
                  </a:cxn>
                  <a:cxn ang="0">
                    <a:pos x="28" y="57"/>
                  </a:cxn>
                  <a:cxn ang="0">
                    <a:pos x="0" y="28"/>
                  </a:cxn>
                  <a:cxn ang="0">
                    <a:pos x="28" y="0"/>
                  </a:cxn>
                </a:cxnLst>
                <a:rect l="0" t="0" r="r" b="b"/>
                <a:pathLst>
                  <a:path w="56" h="57">
                    <a:moveTo>
                      <a:pt x="28" y="0"/>
                    </a:moveTo>
                    <a:lnTo>
                      <a:pt x="56" y="28"/>
                    </a:lnTo>
                    <a:lnTo>
                      <a:pt x="28" y="57"/>
                    </a:lnTo>
                    <a:lnTo>
                      <a:pt x="0" y="28"/>
                    </a:lnTo>
                    <a:lnTo>
                      <a:pt x="28"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6" name="Freeform 110"/>
              <p:cNvSpPr>
                <a:spLocks/>
              </p:cNvSpPr>
              <p:nvPr/>
            </p:nvSpPr>
            <p:spPr bwMode="auto">
              <a:xfrm>
                <a:off x="4703" y="2302"/>
                <a:ext cx="28" cy="28"/>
              </a:xfrm>
              <a:custGeom>
                <a:avLst/>
                <a:gdLst/>
                <a:ahLst/>
                <a:cxnLst>
                  <a:cxn ang="0">
                    <a:pos x="27" y="0"/>
                  </a:cxn>
                  <a:cxn ang="0">
                    <a:pos x="56" y="27"/>
                  </a:cxn>
                  <a:cxn ang="0">
                    <a:pos x="27" y="55"/>
                  </a:cxn>
                  <a:cxn ang="0">
                    <a:pos x="0" y="27"/>
                  </a:cxn>
                  <a:cxn ang="0">
                    <a:pos x="27" y="0"/>
                  </a:cxn>
                </a:cxnLst>
                <a:rect l="0" t="0" r="r" b="b"/>
                <a:pathLst>
                  <a:path w="56" h="55">
                    <a:moveTo>
                      <a:pt x="27" y="0"/>
                    </a:moveTo>
                    <a:lnTo>
                      <a:pt x="56" y="27"/>
                    </a:lnTo>
                    <a:lnTo>
                      <a:pt x="27" y="55"/>
                    </a:lnTo>
                    <a:lnTo>
                      <a:pt x="0" y="27"/>
                    </a:lnTo>
                    <a:lnTo>
                      <a:pt x="27"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7" name="Freeform 111"/>
              <p:cNvSpPr>
                <a:spLocks/>
              </p:cNvSpPr>
              <p:nvPr/>
            </p:nvSpPr>
            <p:spPr bwMode="auto">
              <a:xfrm>
                <a:off x="4863" y="2274"/>
                <a:ext cx="27" cy="28"/>
              </a:xfrm>
              <a:custGeom>
                <a:avLst/>
                <a:gdLst/>
                <a:ahLst/>
                <a:cxnLst>
                  <a:cxn ang="0">
                    <a:pos x="27" y="0"/>
                  </a:cxn>
                  <a:cxn ang="0">
                    <a:pos x="56" y="28"/>
                  </a:cxn>
                  <a:cxn ang="0">
                    <a:pos x="27" y="57"/>
                  </a:cxn>
                  <a:cxn ang="0">
                    <a:pos x="0" y="28"/>
                  </a:cxn>
                  <a:cxn ang="0">
                    <a:pos x="27" y="0"/>
                  </a:cxn>
                </a:cxnLst>
                <a:rect l="0" t="0" r="r" b="b"/>
                <a:pathLst>
                  <a:path w="56" h="57">
                    <a:moveTo>
                      <a:pt x="27" y="0"/>
                    </a:moveTo>
                    <a:lnTo>
                      <a:pt x="56" y="28"/>
                    </a:lnTo>
                    <a:lnTo>
                      <a:pt x="27" y="57"/>
                    </a:lnTo>
                    <a:lnTo>
                      <a:pt x="0" y="28"/>
                    </a:lnTo>
                    <a:lnTo>
                      <a:pt x="27"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8" name="Freeform 112"/>
              <p:cNvSpPr>
                <a:spLocks/>
              </p:cNvSpPr>
              <p:nvPr/>
            </p:nvSpPr>
            <p:spPr bwMode="auto">
              <a:xfrm>
                <a:off x="5017" y="2246"/>
                <a:ext cx="28" cy="28"/>
              </a:xfrm>
              <a:custGeom>
                <a:avLst/>
                <a:gdLst/>
                <a:ahLst/>
                <a:cxnLst>
                  <a:cxn ang="0">
                    <a:pos x="27" y="0"/>
                  </a:cxn>
                  <a:cxn ang="0">
                    <a:pos x="55" y="28"/>
                  </a:cxn>
                  <a:cxn ang="0">
                    <a:pos x="27" y="56"/>
                  </a:cxn>
                  <a:cxn ang="0">
                    <a:pos x="0" y="28"/>
                  </a:cxn>
                  <a:cxn ang="0">
                    <a:pos x="27" y="0"/>
                  </a:cxn>
                </a:cxnLst>
                <a:rect l="0" t="0" r="r" b="b"/>
                <a:pathLst>
                  <a:path w="55" h="56">
                    <a:moveTo>
                      <a:pt x="27" y="0"/>
                    </a:moveTo>
                    <a:lnTo>
                      <a:pt x="55" y="28"/>
                    </a:lnTo>
                    <a:lnTo>
                      <a:pt x="27" y="56"/>
                    </a:lnTo>
                    <a:lnTo>
                      <a:pt x="0" y="28"/>
                    </a:lnTo>
                    <a:lnTo>
                      <a:pt x="27" y="0"/>
                    </a:lnTo>
                    <a:close/>
                  </a:path>
                </a:pathLst>
              </a:custGeom>
              <a:solidFill>
                <a:srgbClr val="000066"/>
              </a:solidFill>
              <a:ln w="11176">
                <a:solidFill>
                  <a:srgbClr val="000066"/>
                </a:solidFill>
                <a:prstDash val="solid"/>
                <a:round/>
                <a:headEnd/>
                <a:tailEnd/>
              </a:ln>
            </p:spPr>
            <p:txBody>
              <a:bodyPr/>
              <a:lstStyle/>
              <a:p>
                <a:endParaRPr lang="en-US"/>
              </a:p>
            </p:txBody>
          </p:sp>
          <p:sp>
            <p:nvSpPr>
              <p:cNvPr id="623729" name="Freeform 113"/>
              <p:cNvSpPr>
                <a:spLocks/>
              </p:cNvSpPr>
              <p:nvPr/>
            </p:nvSpPr>
            <p:spPr bwMode="auto">
              <a:xfrm>
                <a:off x="3554" y="1930"/>
                <a:ext cx="107" cy="7"/>
              </a:xfrm>
              <a:custGeom>
                <a:avLst/>
                <a:gdLst/>
                <a:ahLst/>
                <a:cxnLst>
                  <a:cxn ang="0">
                    <a:pos x="0" y="0"/>
                  </a:cxn>
                  <a:cxn ang="0">
                    <a:pos x="0" y="14"/>
                  </a:cxn>
                  <a:cxn ang="0">
                    <a:pos x="215" y="15"/>
                  </a:cxn>
                  <a:cxn ang="0">
                    <a:pos x="215" y="1"/>
                  </a:cxn>
                  <a:cxn ang="0">
                    <a:pos x="0" y="0"/>
                  </a:cxn>
                </a:cxnLst>
                <a:rect l="0" t="0" r="r" b="b"/>
                <a:pathLst>
                  <a:path w="215" h="15">
                    <a:moveTo>
                      <a:pt x="0" y="0"/>
                    </a:moveTo>
                    <a:lnTo>
                      <a:pt x="0" y="14"/>
                    </a:lnTo>
                    <a:lnTo>
                      <a:pt x="215" y="15"/>
                    </a:lnTo>
                    <a:lnTo>
                      <a:pt x="215" y="1"/>
                    </a:lnTo>
                    <a:lnTo>
                      <a:pt x="0" y="0"/>
                    </a:lnTo>
                    <a:close/>
                  </a:path>
                </a:pathLst>
              </a:custGeom>
              <a:solidFill>
                <a:srgbClr val="000066"/>
              </a:solidFill>
              <a:ln w="9525">
                <a:noFill/>
                <a:round/>
                <a:headEnd/>
                <a:tailEnd/>
              </a:ln>
            </p:spPr>
            <p:txBody>
              <a:bodyPr/>
              <a:lstStyle/>
              <a:p>
                <a:endParaRPr lang="en-US"/>
              </a:p>
            </p:txBody>
          </p:sp>
          <p:sp>
            <p:nvSpPr>
              <p:cNvPr id="623730" name="Freeform 114"/>
              <p:cNvSpPr>
                <a:spLocks/>
              </p:cNvSpPr>
              <p:nvPr/>
            </p:nvSpPr>
            <p:spPr bwMode="auto">
              <a:xfrm>
                <a:off x="3591" y="1918"/>
                <a:ext cx="28" cy="29"/>
              </a:xfrm>
              <a:custGeom>
                <a:avLst/>
                <a:gdLst/>
                <a:ahLst/>
                <a:cxnLst>
                  <a:cxn ang="0">
                    <a:pos x="27" y="0"/>
                  </a:cxn>
                  <a:cxn ang="0">
                    <a:pos x="56" y="29"/>
                  </a:cxn>
                  <a:cxn ang="0">
                    <a:pos x="27" y="57"/>
                  </a:cxn>
                  <a:cxn ang="0">
                    <a:pos x="0" y="29"/>
                  </a:cxn>
                  <a:cxn ang="0">
                    <a:pos x="27" y="0"/>
                  </a:cxn>
                </a:cxnLst>
                <a:rect l="0" t="0" r="r" b="b"/>
                <a:pathLst>
                  <a:path w="56" h="57">
                    <a:moveTo>
                      <a:pt x="27" y="0"/>
                    </a:moveTo>
                    <a:lnTo>
                      <a:pt x="56" y="29"/>
                    </a:lnTo>
                    <a:lnTo>
                      <a:pt x="27" y="57"/>
                    </a:lnTo>
                    <a:lnTo>
                      <a:pt x="0" y="29"/>
                    </a:lnTo>
                    <a:lnTo>
                      <a:pt x="27" y="0"/>
                    </a:lnTo>
                    <a:close/>
                  </a:path>
                </a:pathLst>
              </a:custGeom>
              <a:solidFill>
                <a:srgbClr val="000066"/>
              </a:solidFill>
              <a:ln w="11176">
                <a:solidFill>
                  <a:srgbClr val="000066"/>
                </a:solidFill>
                <a:prstDash val="solid"/>
                <a:round/>
                <a:headEnd/>
                <a:tailEnd/>
              </a:ln>
            </p:spPr>
            <p:txBody>
              <a:bodyPr/>
              <a:lstStyle/>
              <a:p>
                <a:endParaRPr lang="en-US"/>
              </a:p>
            </p:txBody>
          </p:sp>
        </p:grpSp>
        <p:sp>
          <p:nvSpPr>
            <p:cNvPr id="623731" name="Freeform 115"/>
            <p:cNvSpPr>
              <a:spLocks/>
            </p:cNvSpPr>
            <p:nvPr/>
          </p:nvSpPr>
          <p:spPr bwMode="auto">
            <a:xfrm>
              <a:off x="5025" y="2849"/>
              <a:ext cx="35" cy="7"/>
            </a:xfrm>
            <a:custGeom>
              <a:avLst/>
              <a:gdLst/>
              <a:ahLst/>
              <a:cxnLst>
                <a:cxn ang="0">
                  <a:pos x="0" y="0"/>
                </a:cxn>
                <a:cxn ang="0">
                  <a:pos x="0" y="10"/>
                </a:cxn>
                <a:cxn ang="0">
                  <a:pos x="56" y="11"/>
                </a:cxn>
                <a:cxn ang="0">
                  <a:pos x="56" y="1"/>
                </a:cxn>
                <a:cxn ang="0">
                  <a:pos x="0" y="0"/>
                </a:cxn>
              </a:cxnLst>
              <a:rect l="0" t="0" r="r" b="b"/>
              <a:pathLst>
                <a:path w="56" h="11">
                  <a:moveTo>
                    <a:pt x="0" y="0"/>
                  </a:moveTo>
                  <a:lnTo>
                    <a:pt x="0" y="10"/>
                  </a:lnTo>
                  <a:lnTo>
                    <a:pt x="56" y="11"/>
                  </a:lnTo>
                  <a:lnTo>
                    <a:pt x="56" y="1"/>
                  </a:lnTo>
                  <a:lnTo>
                    <a:pt x="0" y="0"/>
                  </a:lnTo>
                  <a:close/>
                </a:path>
              </a:pathLst>
            </a:custGeom>
            <a:solidFill>
              <a:srgbClr val="FFFFFF"/>
            </a:solidFill>
            <a:ln w="9525">
              <a:noFill/>
              <a:round/>
              <a:headEnd/>
              <a:tailEnd/>
            </a:ln>
          </p:spPr>
          <p:txBody>
            <a:bodyPr/>
            <a:lstStyle/>
            <a:p>
              <a:endParaRPr lang="en-US"/>
            </a:p>
          </p:txBody>
        </p:sp>
        <p:sp>
          <p:nvSpPr>
            <p:cNvPr id="623732" name="Freeform 116"/>
            <p:cNvSpPr>
              <a:spLocks/>
            </p:cNvSpPr>
            <p:nvPr/>
          </p:nvSpPr>
          <p:spPr bwMode="auto">
            <a:xfrm>
              <a:off x="2848" y="2853"/>
              <a:ext cx="35" cy="7"/>
            </a:xfrm>
            <a:custGeom>
              <a:avLst/>
              <a:gdLst/>
              <a:ahLst/>
              <a:cxnLst>
                <a:cxn ang="0">
                  <a:pos x="0" y="0"/>
                </a:cxn>
                <a:cxn ang="0">
                  <a:pos x="0" y="10"/>
                </a:cxn>
                <a:cxn ang="0">
                  <a:pos x="56" y="12"/>
                </a:cxn>
                <a:cxn ang="0">
                  <a:pos x="56" y="1"/>
                </a:cxn>
                <a:cxn ang="0">
                  <a:pos x="0" y="0"/>
                </a:cxn>
              </a:cxnLst>
              <a:rect l="0" t="0" r="r" b="b"/>
              <a:pathLst>
                <a:path w="56" h="12">
                  <a:moveTo>
                    <a:pt x="0" y="0"/>
                  </a:moveTo>
                  <a:lnTo>
                    <a:pt x="0" y="10"/>
                  </a:lnTo>
                  <a:lnTo>
                    <a:pt x="56" y="12"/>
                  </a:lnTo>
                  <a:lnTo>
                    <a:pt x="56" y="1"/>
                  </a:lnTo>
                  <a:lnTo>
                    <a:pt x="0" y="0"/>
                  </a:lnTo>
                  <a:close/>
                </a:path>
              </a:pathLst>
            </a:custGeom>
            <a:solidFill>
              <a:srgbClr val="FFFFFF"/>
            </a:solidFill>
            <a:ln w="9525">
              <a:noFill/>
              <a:round/>
              <a:headEnd/>
              <a:tailEnd/>
            </a:ln>
          </p:spPr>
          <p:txBody>
            <a:bodyPr/>
            <a:lstStyle/>
            <a:p>
              <a:endParaRPr lang="en-US"/>
            </a:p>
          </p:txBody>
        </p:sp>
        <p:sp>
          <p:nvSpPr>
            <p:cNvPr id="623733" name="Line 117"/>
            <p:cNvSpPr>
              <a:spLocks noChangeShapeType="1"/>
            </p:cNvSpPr>
            <p:nvPr/>
          </p:nvSpPr>
          <p:spPr bwMode="auto">
            <a:xfrm flipV="1">
              <a:off x="2860" y="1624"/>
              <a:ext cx="0" cy="1844"/>
            </a:xfrm>
            <a:prstGeom prst="line">
              <a:avLst/>
            </a:prstGeom>
            <a:noFill/>
            <a:ln w="9525" cap="sq">
              <a:solidFill>
                <a:schemeClr val="tx1"/>
              </a:solidFill>
              <a:round/>
              <a:headEnd type="none" w="sm" len="sm"/>
              <a:tailEnd type="none" w="sm" len="sm"/>
            </a:ln>
            <a:effectLst/>
          </p:spPr>
          <p:txBody>
            <a:bodyPr wrap="none" lIns="0" tIns="0" rIns="0" bIns="0" anchor="ctr"/>
            <a:lstStyle/>
            <a:p>
              <a:endParaRPr lang="en-US"/>
            </a:p>
          </p:txBody>
        </p:sp>
      </p:grpSp>
      <p:sp>
        <p:nvSpPr>
          <p:cNvPr id="623734" name="Text Box 118"/>
          <p:cNvSpPr txBox="1">
            <a:spLocks noChangeArrowheads="1"/>
          </p:cNvSpPr>
          <p:nvPr/>
        </p:nvSpPr>
        <p:spPr bwMode="auto">
          <a:xfrm>
            <a:off x="4545013" y="4672013"/>
            <a:ext cx="3316287" cy="577850"/>
          </a:xfrm>
          <a:prstGeom prst="rect">
            <a:avLst/>
          </a:prstGeom>
          <a:noFill/>
          <a:ln w="12700">
            <a:noFill/>
            <a:miter lim="800000"/>
            <a:headEnd/>
            <a:tailEnd/>
          </a:ln>
          <a:effectLst/>
        </p:spPr>
        <p:txBody>
          <a:bodyPr lIns="0" tIns="0" rIns="0" bIns="0">
            <a:spAutoFit/>
          </a:bodyPr>
          <a:lstStyle/>
          <a:p>
            <a:pPr algn="ctr">
              <a:lnSpc>
                <a:spcPct val="95000"/>
              </a:lnSpc>
              <a:spcBef>
                <a:spcPct val="0"/>
              </a:spcBef>
            </a:pPr>
            <a:r>
              <a:rPr lang="en-US" sz="2000">
                <a:solidFill>
                  <a:schemeClr val="tx2"/>
                </a:solidFill>
                <a:latin typeface="Arial" pitchFamily="34" charset="0"/>
              </a:rPr>
              <a:t>Incidence projected to increase by 1.5% per year</a:t>
            </a:r>
          </a:p>
        </p:txBody>
      </p:sp>
      <p:sp>
        <p:nvSpPr>
          <p:cNvPr id="623735" name="Rectangle 119"/>
          <p:cNvSpPr>
            <a:spLocks noGrp="1" noChangeArrowheads="1"/>
          </p:cNvSpPr>
          <p:nvPr>
            <p:ph type="title"/>
          </p:nvPr>
        </p:nvSpPr>
        <p:spPr bwMode="auto">
          <a:xfrm>
            <a:off x="2133600" y="457200"/>
            <a:ext cx="5943600" cy="1143000"/>
          </a:xfrm>
          <a:noFill/>
          <a:ln>
            <a:miter lim="800000"/>
            <a:headEnd/>
            <a:tailEnd/>
          </a:ln>
        </p:spPr>
        <p:txBody>
          <a:bodyPr vert="horz" wrap="square" lIns="91440" tIns="45720" rIns="91440" bIns="45720" numCol="1" anchor="t" anchorCtr="0" compatLnSpc="1">
            <a:prstTxWarp prst="textNoShape">
              <a:avLst/>
            </a:prstTxWarp>
          </a:bodyPr>
          <a:lstStyle/>
          <a:p>
            <a:r>
              <a:rPr lang="en-US" b="1" dirty="0">
                <a:solidFill>
                  <a:srgbClr val="000066"/>
                </a:solidFill>
              </a:rPr>
              <a:t>Purpose for Existence?</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rgbClr val="C03137"/>
                </a:solidFill>
              </a:rPr>
              <a:t>FLUID RESUSCITATION</a:t>
            </a:r>
            <a:endParaRPr lang="en-US" sz="2800" dirty="0"/>
          </a:p>
        </p:txBody>
      </p:sp>
      <p:pic>
        <p:nvPicPr>
          <p:cNvPr id="3" name="Picture 1" descr="SalineBagBIG.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7280" y="1092557"/>
            <a:ext cx="6949440" cy="521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90459667"/>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390525"/>
            <a:ext cx="9144000" cy="990600"/>
          </a:xfrm>
          <a:prstGeom prst="rect">
            <a:avLst/>
          </a:prstGeom>
          <a:solidFill>
            <a:schemeClr val="bg1"/>
          </a:solidFill>
        </p:spPr>
        <p:txBody>
          <a:bodyPr vert="horz" lIns="91440" tIns="45720" rIns="91440" bIns="45720" rtlCol="0" anchor="ctr">
            <a:noAutofit/>
          </a:bodyPr>
          <a:lst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a:lstStyle>
          <a:p>
            <a:pPr algn="ctr">
              <a:defRPr/>
            </a:pPr>
            <a:r>
              <a:rPr lang="en-US" sz="6000" dirty="0">
                <a:solidFill>
                  <a:schemeClr val="accent1"/>
                </a:solidFill>
              </a:rPr>
              <a:t>Choice of Fluids</a:t>
            </a:r>
          </a:p>
        </p:txBody>
      </p:sp>
      <p:sp>
        <p:nvSpPr>
          <p:cNvPr id="4" name="TextBox 4"/>
          <p:cNvSpPr txBox="1">
            <a:spLocks noChangeArrowheads="1"/>
          </p:cNvSpPr>
          <p:nvPr/>
        </p:nvSpPr>
        <p:spPr bwMode="auto">
          <a:xfrm>
            <a:off x="1676400" y="3881438"/>
            <a:ext cx="1981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dirty="0"/>
              <a:t>Crystalloids</a:t>
            </a:r>
          </a:p>
        </p:txBody>
      </p:sp>
      <p:sp>
        <p:nvSpPr>
          <p:cNvPr id="5" name="TextBox 6"/>
          <p:cNvSpPr txBox="1">
            <a:spLocks noChangeArrowheads="1"/>
          </p:cNvSpPr>
          <p:nvPr/>
        </p:nvSpPr>
        <p:spPr bwMode="auto">
          <a:xfrm>
            <a:off x="5486400" y="3881438"/>
            <a:ext cx="1981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a:t>Colloids</a:t>
            </a:r>
          </a:p>
        </p:txBody>
      </p:sp>
      <p:sp>
        <p:nvSpPr>
          <p:cNvPr id="6" name="TextBox 7"/>
          <p:cNvSpPr txBox="1">
            <a:spLocks noChangeArrowheads="1"/>
          </p:cNvSpPr>
          <p:nvPr/>
        </p:nvSpPr>
        <p:spPr bwMode="auto">
          <a:xfrm>
            <a:off x="762000" y="5334000"/>
            <a:ext cx="1981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dirty="0"/>
              <a:t>Ringers </a:t>
            </a:r>
          </a:p>
          <a:p>
            <a:pPr algn="ctr"/>
            <a:r>
              <a:rPr lang="en-US" altLang="en-US" dirty="0"/>
              <a:t>Lactate</a:t>
            </a:r>
          </a:p>
        </p:txBody>
      </p:sp>
      <p:sp>
        <p:nvSpPr>
          <p:cNvPr id="7" name="TextBox 8"/>
          <p:cNvSpPr txBox="1">
            <a:spLocks noChangeArrowheads="1"/>
          </p:cNvSpPr>
          <p:nvPr/>
        </p:nvSpPr>
        <p:spPr bwMode="auto">
          <a:xfrm>
            <a:off x="2438400" y="5334000"/>
            <a:ext cx="1981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a:t>Normal </a:t>
            </a:r>
          </a:p>
          <a:p>
            <a:pPr algn="ctr"/>
            <a:r>
              <a:rPr lang="en-US" altLang="en-US"/>
              <a:t>Saline</a:t>
            </a:r>
          </a:p>
        </p:txBody>
      </p:sp>
      <p:sp>
        <p:nvSpPr>
          <p:cNvPr id="8" name="TextBox 9"/>
          <p:cNvSpPr txBox="1">
            <a:spLocks noChangeArrowheads="1"/>
          </p:cNvSpPr>
          <p:nvPr/>
        </p:nvSpPr>
        <p:spPr bwMode="auto">
          <a:xfrm>
            <a:off x="6619875" y="5365750"/>
            <a:ext cx="1981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a:t>Albumin</a:t>
            </a:r>
          </a:p>
        </p:txBody>
      </p:sp>
      <p:sp>
        <p:nvSpPr>
          <p:cNvPr id="9" name="TextBox 10"/>
          <p:cNvSpPr txBox="1">
            <a:spLocks noChangeArrowheads="1"/>
          </p:cNvSpPr>
          <p:nvPr/>
        </p:nvSpPr>
        <p:spPr bwMode="auto">
          <a:xfrm>
            <a:off x="4876800" y="5334000"/>
            <a:ext cx="1981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n-US" altLang="en-US" dirty="0"/>
              <a:t>Gelatins</a:t>
            </a:r>
          </a:p>
          <a:p>
            <a:pPr algn="ctr"/>
            <a:r>
              <a:rPr lang="en-US" altLang="en-US" dirty="0" err="1"/>
              <a:t>Hetastarch</a:t>
            </a:r>
            <a:endParaRPr lang="en-US" altLang="en-US" dirty="0"/>
          </a:p>
        </p:txBody>
      </p:sp>
      <p:cxnSp>
        <p:nvCxnSpPr>
          <p:cNvPr id="10" name="Straight Arrow Connector 9"/>
          <p:cNvCxnSpPr/>
          <p:nvPr/>
        </p:nvCxnSpPr>
        <p:spPr>
          <a:xfrm flipH="1">
            <a:off x="3482975" y="3444875"/>
            <a:ext cx="685800" cy="4270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a:off x="5105400" y="3487738"/>
            <a:ext cx="685800" cy="42703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flipH="1">
            <a:off x="1752600" y="4419600"/>
            <a:ext cx="447675" cy="762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H="1">
            <a:off x="5791200" y="4406900"/>
            <a:ext cx="304800" cy="7747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6858000" y="4440238"/>
            <a:ext cx="457200" cy="74136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2943225" y="4440238"/>
            <a:ext cx="342900" cy="72866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6" name="Picture 6" descr="Stick Figure Question Mark.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22725" y="1381125"/>
            <a:ext cx="109855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Multiply 16"/>
          <p:cNvSpPr/>
          <p:nvPr/>
        </p:nvSpPr>
        <p:spPr>
          <a:xfrm>
            <a:off x="4914900" y="5673725"/>
            <a:ext cx="1905000" cy="893763"/>
          </a:xfrm>
          <a:prstGeom prst="mathMultiply">
            <a:avLst/>
          </a:prstGeom>
          <a:solidFill>
            <a:srgbClr val="AD010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993655040"/>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rgbClr val="C03137"/>
                </a:solidFill>
              </a:rPr>
              <a:t>IV FLUID COMPOSITIONS</a:t>
            </a:r>
          </a:p>
        </p:txBody>
      </p:sp>
      <p:pic>
        <p:nvPicPr>
          <p:cNvPr id="3" name="Picture 3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237" y="1949449"/>
            <a:ext cx="9045526" cy="3296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59712043"/>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752599" y="228600"/>
            <a:ext cx="7013575" cy="990600"/>
          </a:xfrm>
        </p:spPr>
        <p:txBody>
          <a:bodyPr>
            <a:normAutofit fontScale="90000"/>
          </a:bodyPr>
          <a:lstStyle/>
          <a:p>
            <a:r>
              <a:rPr lang="en-US" sz="2800" b="1" dirty="0" smtClean="0">
                <a:solidFill>
                  <a:srgbClr val="C00000"/>
                </a:solidFill>
                <a:latin typeface="Times New Roman" pitchFamily="18" charset="0"/>
                <a:cs typeface="Times New Roman" pitchFamily="18" charset="0"/>
              </a:rPr>
              <a:t/>
            </a:r>
            <a:br>
              <a:rPr lang="en-US" sz="2800" b="1" dirty="0" smtClean="0">
                <a:solidFill>
                  <a:srgbClr val="C00000"/>
                </a:solidFill>
                <a:latin typeface="Times New Roman" pitchFamily="18" charset="0"/>
                <a:cs typeface="Times New Roman" pitchFamily="18" charset="0"/>
              </a:rPr>
            </a:br>
            <a:r>
              <a:rPr lang="en-US" sz="3600" b="1" dirty="0" smtClean="0">
                <a:solidFill>
                  <a:srgbClr val="C00000"/>
                </a:solidFill>
                <a:latin typeface="Times New Roman" pitchFamily="18" charset="0"/>
                <a:cs typeface="Times New Roman" pitchFamily="18" charset="0"/>
              </a:rPr>
              <a:t>Fluid therapy…</a:t>
            </a:r>
            <a:r>
              <a:rPr lang="en-US" sz="3600" b="1" dirty="0" smtClean="0"/>
              <a:t/>
            </a:r>
            <a:br>
              <a:rPr lang="en-US" sz="3600" b="1" dirty="0" smtClean="0"/>
            </a:br>
            <a:endParaRPr lang="en-US" sz="3600" dirty="0" smtClean="0"/>
          </a:p>
        </p:txBody>
      </p:sp>
      <p:sp>
        <p:nvSpPr>
          <p:cNvPr id="60419" name="Content Placeholder 2"/>
          <p:cNvSpPr>
            <a:spLocks noGrp="1"/>
          </p:cNvSpPr>
          <p:nvPr>
            <p:ph sz="quarter" idx="1"/>
          </p:nvPr>
        </p:nvSpPr>
        <p:spPr>
          <a:xfrm>
            <a:off x="228600" y="1524000"/>
            <a:ext cx="8537575" cy="4572000"/>
          </a:xfrm>
        </p:spPr>
        <p:txBody>
          <a:bodyPr>
            <a:normAutofit lnSpcReduction="10000"/>
          </a:bodyPr>
          <a:lstStyle/>
          <a:p>
            <a:pPr algn="just">
              <a:lnSpc>
                <a:spcPct val="150000"/>
              </a:lnSpc>
            </a:pPr>
            <a:r>
              <a:rPr lang="en-US" sz="2800" b="1" smtClean="0">
                <a:latin typeface="Times New Roman" pitchFamily="18" charset="0"/>
                <a:cs typeface="Times New Roman" pitchFamily="18" charset="0"/>
              </a:rPr>
              <a:t>Fluid challenge technique be applied where fluid administration is continued as long as hemodynamic factors continue to improve.</a:t>
            </a:r>
          </a:p>
          <a:p>
            <a:pPr algn="just">
              <a:lnSpc>
                <a:spcPct val="150000"/>
              </a:lnSpc>
            </a:pPr>
            <a:r>
              <a:rPr lang="en-US" sz="2800" b="1" smtClean="0">
                <a:latin typeface="Times New Roman" pitchFamily="18" charset="0"/>
                <a:cs typeface="Times New Roman" pitchFamily="18" charset="0"/>
              </a:rPr>
              <a:t>We recommend crystalloids as the fluid of choice for initial resuscitation and subsequent intravascular volume replacement in patients with sepsis and septic shock. </a:t>
            </a:r>
            <a:endParaRPr 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12775" y="228600"/>
            <a:ext cx="8153400" cy="990600"/>
          </a:xfrm>
        </p:spPr>
        <p:txBody>
          <a:bodyPr/>
          <a:lstStyle/>
          <a:p>
            <a:endParaRPr lang="en-US" smtClean="0"/>
          </a:p>
        </p:txBody>
      </p:sp>
      <p:sp>
        <p:nvSpPr>
          <p:cNvPr id="61443" name="Content Placeholder 2"/>
          <p:cNvSpPr>
            <a:spLocks noGrp="1"/>
          </p:cNvSpPr>
          <p:nvPr>
            <p:ph sz="quarter" idx="1"/>
          </p:nvPr>
        </p:nvSpPr>
        <p:spPr>
          <a:xfrm>
            <a:off x="152400" y="1524000"/>
            <a:ext cx="8686800" cy="4724400"/>
          </a:xfrm>
        </p:spPr>
        <p:txBody>
          <a:bodyPr/>
          <a:lstStyle/>
          <a:p>
            <a:pPr algn="just">
              <a:lnSpc>
                <a:spcPct val="150000"/>
              </a:lnSpc>
              <a:buFont typeface="Wingdings" pitchFamily="2" charset="2"/>
              <a:buChar char="q"/>
            </a:pPr>
            <a:r>
              <a:rPr lang="en-US" sz="2800" b="1" smtClean="0">
                <a:latin typeface="Times New Roman" pitchFamily="18" charset="0"/>
                <a:cs typeface="Times New Roman" pitchFamily="18" charset="0"/>
              </a:rPr>
              <a:t>Using albumin in addition to crystalloids for initial resuscitation and subsequent intravascular volume replacement when patients require substantial amounts of crystalloids is weakly recommended.</a:t>
            </a:r>
          </a:p>
          <a:p>
            <a:pPr algn="just">
              <a:lnSpc>
                <a:spcPct val="150000"/>
              </a:lnSpc>
              <a:buFont typeface="Wingdings" pitchFamily="2" charset="2"/>
              <a:buChar char="q"/>
            </a:pPr>
            <a:r>
              <a:rPr lang="en-US" sz="2800" b="1" smtClean="0">
                <a:latin typeface="Times New Roman" pitchFamily="18" charset="0"/>
                <a:cs typeface="Times New Roman" pitchFamily="18" charset="0"/>
              </a:rPr>
              <a:t>SSC against the using of hydroxyethyl starches (HESs) for intravascular volume replacement in patients with sepsis or septic shock </a:t>
            </a:r>
          </a:p>
          <a:p>
            <a:pPr algn="just">
              <a:lnSpc>
                <a:spcPct val="150000"/>
              </a:lnSpc>
              <a:buFont typeface="Wingdings" pitchFamily="2" charset="2"/>
              <a:buChar char="q"/>
            </a:pPr>
            <a:endParaRPr 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12775" y="228600"/>
            <a:ext cx="8153400" cy="990600"/>
          </a:xfrm>
        </p:spPr>
        <p:txBody>
          <a:bodyPr/>
          <a:lstStyle/>
          <a:p>
            <a:endParaRPr lang="en-US" smtClean="0"/>
          </a:p>
        </p:txBody>
      </p:sp>
      <p:sp>
        <p:nvSpPr>
          <p:cNvPr id="4" name="Slide Number Placeholder 3"/>
          <p:cNvSpPr>
            <a:spLocks noGrp="1"/>
          </p:cNvSpPr>
          <p:nvPr>
            <p:ph type="sldNum" sz="quarter" idx="12"/>
          </p:nvPr>
        </p:nvSpPr>
        <p:spPr/>
        <p:txBody>
          <a:bodyPr>
            <a:normAutofit fontScale="92500" lnSpcReduction="10000"/>
          </a:bodyPr>
          <a:lstStyle/>
          <a:p>
            <a:pPr>
              <a:defRPr/>
            </a:pPr>
            <a:fld id="{36F10380-4B34-40C7-BE65-D32E2AB6DF13}" type="slidenum">
              <a:rPr lang="en-US" altLang="en-US" smtClean="0"/>
              <a:pPr>
                <a:defRPr/>
              </a:pPr>
              <a:t>95</a:t>
            </a:fld>
            <a:endParaRPr lang="en-US" altLang="en-US"/>
          </a:p>
        </p:txBody>
      </p:sp>
      <p:pic>
        <p:nvPicPr>
          <p:cNvPr id="62468" name="Picture 2" descr="Image result for Application of fluid Resuscitation in Adult Septic Shock"/>
          <p:cNvPicPr>
            <a:picLocks noGrp="1" noChangeAspect="1" noChangeArrowheads="1"/>
          </p:cNvPicPr>
          <p:nvPr>
            <p:ph sz="quarter" idx="1"/>
          </p:nvPr>
        </p:nvPicPr>
        <p:blipFill>
          <a:blip r:embed="rId3"/>
          <a:srcRect/>
          <a:stretch>
            <a:fillRect/>
          </a:stretch>
        </p:blipFill>
        <p:spPr>
          <a:xfrm>
            <a:off x="0" y="0"/>
            <a:ext cx="9372600" cy="6248400"/>
          </a:xfrm>
        </p:spPr>
      </p:pic>
      <p:sp>
        <p:nvSpPr>
          <p:cNvPr id="62469" name="Rectangle 5"/>
          <p:cNvSpPr>
            <a:spLocks noChangeArrowheads="1"/>
          </p:cNvSpPr>
          <p:nvPr/>
        </p:nvSpPr>
        <p:spPr bwMode="auto">
          <a:xfrm>
            <a:off x="0" y="6248400"/>
            <a:ext cx="9144000" cy="523875"/>
          </a:xfrm>
          <a:prstGeom prst="rect">
            <a:avLst/>
          </a:prstGeom>
          <a:noFill/>
          <a:ln w="9525">
            <a:noFill/>
            <a:miter lim="800000"/>
            <a:headEnd/>
            <a:tailEnd/>
          </a:ln>
        </p:spPr>
        <p:txBody>
          <a:bodyPr>
            <a:spAutoFit/>
          </a:bodyPr>
          <a:lstStyle/>
          <a:p>
            <a:r>
              <a:rPr lang="en-US" sz="1400" b="1"/>
              <a:t>Data Source: A Users Guide to the 2016 Surviving Sepsis Guidelines. Society of Critical care Medicine.  March 2017 Volume 45 Number 3. </a:t>
            </a:r>
          </a:p>
        </p:txBody>
      </p:sp>
      <p:sp>
        <p:nvSpPr>
          <p:cNvPr id="7" name="Oval Callout 6"/>
          <p:cNvSpPr/>
          <p:nvPr/>
        </p:nvSpPr>
        <p:spPr>
          <a:xfrm>
            <a:off x="31750" y="160338"/>
            <a:ext cx="1820863" cy="830262"/>
          </a:xfrm>
          <a:prstGeom prst="wedgeEllipseCallout">
            <a:avLst>
              <a:gd name="adj1" fmla="val 48029"/>
              <a:gd name="adj2" fmla="val -33916"/>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b="1" dirty="0">
                <a:solidFill>
                  <a:schemeClr val="tx1"/>
                </a:solidFill>
              </a:rPr>
              <a:t>Newest Evidence-Based Guidelines Published in 2017 </a:t>
            </a:r>
          </a:p>
        </p:txBody>
      </p:sp>
      <p:sp>
        <p:nvSpPr>
          <p:cNvPr id="13" name="Oval Callout 12"/>
          <p:cNvSpPr/>
          <p:nvPr/>
        </p:nvSpPr>
        <p:spPr>
          <a:xfrm>
            <a:off x="7467600" y="152400"/>
            <a:ext cx="1852613" cy="838200"/>
          </a:xfrm>
          <a:prstGeom prst="wedgeEllipseCallout">
            <a:avLst>
              <a:gd name="adj1" fmla="val -64899"/>
              <a:gd name="adj2" fmla="val 2306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100" b="1" dirty="0">
                <a:solidFill>
                  <a:schemeClr val="tx1"/>
                </a:solidFill>
              </a:rPr>
              <a:t>Remember Septic Shock is a Clinical Diagnosis!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28600" y="485775"/>
            <a:ext cx="8775700" cy="1143000"/>
          </a:xfrm>
        </p:spPr>
        <p:txBody>
          <a:bodyPr/>
          <a:lstStyle/>
          <a:p>
            <a:pPr algn="ctr"/>
            <a:r>
              <a:rPr lang="en-GB" sz="4400" b="1" smtClean="0">
                <a:ea typeface="ＭＳ Ｐゴシック" charset="-128"/>
              </a:rPr>
              <a:t>Fluid therapy</a:t>
            </a:r>
          </a:p>
        </p:txBody>
      </p:sp>
      <p:sp>
        <p:nvSpPr>
          <p:cNvPr id="28675" name="Rectangle 3"/>
          <p:cNvSpPr>
            <a:spLocks noGrp="1" noChangeArrowheads="1"/>
          </p:cNvSpPr>
          <p:nvPr>
            <p:ph type="body" idx="1"/>
          </p:nvPr>
        </p:nvSpPr>
        <p:spPr>
          <a:xfrm>
            <a:off x="250825" y="1538288"/>
            <a:ext cx="8893175" cy="5319712"/>
          </a:xfrm>
        </p:spPr>
        <p:txBody>
          <a:bodyPr/>
          <a:lstStyle/>
          <a:p>
            <a:pPr marL="457200" indent="-457200">
              <a:buNone/>
            </a:pPr>
            <a:r>
              <a:rPr lang="en-US" sz="3200" dirty="0" smtClean="0">
                <a:ea typeface="ＭＳ Ｐゴシック" charset="-128"/>
              </a:rPr>
              <a:t>    </a:t>
            </a:r>
            <a:r>
              <a:rPr lang="en-US" sz="3600" dirty="0" smtClean="0">
                <a:ea typeface="ＭＳ Ｐゴシック" charset="-128"/>
              </a:rPr>
              <a:t>We recommend that initial fluid challenge in patients with sepsis-induced tissue </a:t>
            </a:r>
            <a:r>
              <a:rPr lang="en-US" sz="3600" dirty="0" err="1" smtClean="0">
                <a:ea typeface="ＭＳ Ｐゴシック" charset="-128"/>
              </a:rPr>
              <a:t>hypoperfusion</a:t>
            </a:r>
            <a:r>
              <a:rPr lang="en-US" sz="3600" dirty="0" smtClean="0">
                <a:ea typeface="ＭＳ Ｐゴシック" charset="-128"/>
              </a:rPr>
              <a:t> with suspicion of </a:t>
            </a:r>
            <a:r>
              <a:rPr lang="en-US" sz="3600" dirty="0" err="1" smtClean="0">
                <a:ea typeface="ＭＳ Ｐゴシック" charset="-128"/>
              </a:rPr>
              <a:t>hypovolemnic</a:t>
            </a:r>
            <a:r>
              <a:rPr lang="en-US" sz="3600" dirty="0" smtClean="0">
                <a:ea typeface="ＭＳ Ｐゴシック" charset="-128"/>
              </a:rPr>
              <a:t>  be started with ≥ 1000 </a:t>
            </a:r>
            <a:r>
              <a:rPr lang="en-US" sz="3600" dirty="0" err="1" smtClean="0">
                <a:ea typeface="ＭＳ Ｐゴシック" charset="-128"/>
              </a:rPr>
              <a:t>mL</a:t>
            </a:r>
            <a:r>
              <a:rPr lang="en-US" sz="3600" dirty="0" smtClean="0">
                <a:ea typeface="ＭＳ Ｐゴシック" charset="-128"/>
              </a:rPr>
              <a:t> of crystalloids</a:t>
            </a:r>
          </a:p>
          <a:p>
            <a:pPr marL="457200" indent="-457200">
              <a:buNone/>
            </a:pPr>
            <a:r>
              <a:rPr lang="en-US" sz="3600" dirty="0" smtClean="0">
                <a:ea typeface="ＭＳ Ｐゴシック" charset="-128"/>
              </a:rPr>
              <a:t> </a:t>
            </a:r>
            <a:r>
              <a:rPr lang="en-GB" sz="3600" dirty="0" smtClean="0">
                <a:ea typeface="ＭＳ Ｐゴシック" charset="-128"/>
              </a:rPr>
              <a:t>(to achieve a minimum of 30ml/kg of crystalloids in the first 4 to 6 hours). </a:t>
            </a:r>
          </a:p>
          <a:p>
            <a:pPr marL="457200" indent="-457200" algn="just">
              <a:buFontTx/>
              <a:buNone/>
            </a:pPr>
            <a:r>
              <a:rPr lang="en-GB" sz="3200" dirty="0" smtClean="0">
                <a:ea typeface="ＭＳ Ｐゴシック" charset="-128"/>
              </a:rPr>
              <a:t>	</a:t>
            </a:r>
            <a:endParaRPr lang="en-US" sz="3200" dirty="0" smtClean="0">
              <a:ea typeface="ＭＳ Ｐゴシック" charset="-128"/>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C03137"/>
                </a:solidFill>
              </a:rPr>
              <a:t>RESEARCH RECOMMENDATION</a:t>
            </a:r>
          </a:p>
        </p:txBody>
      </p:sp>
      <p:sp>
        <p:nvSpPr>
          <p:cNvPr id="3" name="Rectangle 2"/>
          <p:cNvSpPr/>
          <p:nvPr/>
        </p:nvSpPr>
        <p:spPr>
          <a:xfrm>
            <a:off x="351692" y="1874410"/>
            <a:ext cx="8510954" cy="3416320"/>
          </a:xfrm>
          <a:prstGeom prst="rect">
            <a:avLst/>
          </a:prstGeom>
        </p:spPr>
        <p:txBody>
          <a:bodyPr wrap="square">
            <a:spAutoFit/>
          </a:bodyPr>
          <a:lstStyle/>
          <a:p>
            <a:pPr marL="0" indent="0" algn="ctr">
              <a:buClr>
                <a:schemeClr val="bg1"/>
              </a:buClr>
              <a:buNone/>
            </a:pPr>
            <a:r>
              <a:rPr lang="en-US" altLang="en-US" sz="3600" dirty="0">
                <a:ea typeface="ＭＳ Ｐゴシック" pitchFamily="34" charset="-128"/>
              </a:rPr>
              <a:t>SCCM recommends that, in the resuscitation of sepsis-induced </a:t>
            </a:r>
            <a:r>
              <a:rPr lang="en-US" altLang="en-US" sz="3600" dirty="0" err="1">
                <a:ea typeface="ＭＳ Ｐゴシック" pitchFamily="34" charset="-128"/>
              </a:rPr>
              <a:t>hypoperfusion</a:t>
            </a:r>
            <a:r>
              <a:rPr lang="en-US" altLang="en-US" sz="3600" dirty="0">
                <a:ea typeface="ＭＳ Ｐゴシック" pitchFamily="34" charset="-128"/>
              </a:rPr>
              <a:t>, </a:t>
            </a:r>
            <a:r>
              <a:rPr lang="en-US" altLang="en-US" sz="3600" b="1" dirty="0">
                <a:solidFill>
                  <a:srgbClr val="C03137"/>
                </a:solidFill>
                <a:ea typeface="ＭＳ Ｐゴシック" pitchFamily="34" charset="-128"/>
              </a:rPr>
              <a:t>at least 30 ml/kg of IV crystalloid fluid be given within the first 3 hours </a:t>
            </a:r>
            <a:r>
              <a:rPr lang="en-US" altLang="en-US" sz="3600" dirty="0">
                <a:ea typeface="ＭＳ Ｐゴシック" pitchFamily="34" charset="-128"/>
              </a:rPr>
              <a:t>(strong recommendation, low quality of evidence). </a:t>
            </a:r>
          </a:p>
        </p:txBody>
      </p:sp>
    </p:spTree>
    <p:extLst>
      <p:ext uri="{BB962C8B-B14F-4D97-AF65-F5344CB8AC3E}">
        <p14:creationId xmlns:p14="http://schemas.microsoft.com/office/powerpoint/2010/main" xmlns="" val="3413331519"/>
      </p:ext>
    </p:extLst>
  </p:cSld>
  <p:clrMapOvr>
    <a:masterClrMapping/>
  </p:clrMapOvr>
  <mc:AlternateContent xmlns:mc="http://schemas.openxmlformats.org/markup-compatibility/2006">
    <mc:Choice xmlns:p14="http://schemas.microsoft.com/office/powerpoint/2010/main" xmlns="" Requires="p14">
      <p:transition p14:dur="0" advTm="0"/>
    </mc:Choice>
    <mc:Fallback>
      <p:transition advTm="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828799" y="228600"/>
            <a:ext cx="6937375" cy="990600"/>
          </a:xfrm>
        </p:spPr>
        <p:txBody>
          <a:bodyPr/>
          <a:lstStyle/>
          <a:p>
            <a:r>
              <a:rPr lang="en-US" sz="3600" b="1" dirty="0" err="1" smtClean="0">
                <a:solidFill>
                  <a:srgbClr val="C00000"/>
                </a:solidFill>
                <a:latin typeface="Times New Roman" pitchFamily="18" charset="0"/>
                <a:cs typeface="Times New Roman" pitchFamily="18" charset="0"/>
              </a:rPr>
              <a:t>Vasoactive</a:t>
            </a:r>
            <a:r>
              <a:rPr lang="en-US" sz="3600" b="1" dirty="0" smtClean="0">
                <a:solidFill>
                  <a:srgbClr val="C00000"/>
                </a:solidFill>
                <a:latin typeface="Times New Roman" pitchFamily="18" charset="0"/>
                <a:cs typeface="Times New Roman" pitchFamily="18" charset="0"/>
              </a:rPr>
              <a:t>  medications</a:t>
            </a:r>
            <a:endParaRPr lang="en-US" sz="3600" dirty="0" smtClean="0">
              <a:solidFill>
                <a:srgbClr val="C00000"/>
              </a:solidFill>
              <a:latin typeface="Times New Roman" pitchFamily="18" charset="0"/>
              <a:cs typeface="Times New Roman" pitchFamily="18" charset="0"/>
            </a:endParaRPr>
          </a:p>
        </p:txBody>
      </p:sp>
      <p:sp>
        <p:nvSpPr>
          <p:cNvPr id="63491" name="Content Placeholder 2"/>
          <p:cNvSpPr>
            <a:spLocks noGrp="1"/>
          </p:cNvSpPr>
          <p:nvPr>
            <p:ph sz="quarter" idx="1"/>
          </p:nvPr>
        </p:nvSpPr>
        <p:spPr>
          <a:xfrm>
            <a:off x="533400" y="1600200"/>
            <a:ext cx="8232775" cy="4572000"/>
          </a:xfrm>
        </p:spPr>
        <p:txBody>
          <a:bodyPr/>
          <a:lstStyle/>
          <a:p>
            <a:pPr algn="just">
              <a:lnSpc>
                <a:spcPct val="150000"/>
              </a:lnSpc>
            </a:pPr>
            <a:r>
              <a:rPr lang="en-US" sz="2800" b="1" smtClean="0">
                <a:latin typeface="Times New Roman" pitchFamily="18" charset="0"/>
                <a:cs typeface="Times New Roman" pitchFamily="18" charset="0"/>
              </a:rPr>
              <a:t>Norepinephrine as the first-choice of  vasopressor</a:t>
            </a:r>
          </a:p>
          <a:p>
            <a:pPr algn="just">
              <a:lnSpc>
                <a:spcPct val="150000"/>
              </a:lnSpc>
            </a:pPr>
            <a:r>
              <a:rPr lang="en-US" sz="2800" b="1" smtClean="0">
                <a:latin typeface="Times New Roman" pitchFamily="18" charset="0"/>
                <a:cs typeface="Times New Roman" pitchFamily="18" charset="0"/>
              </a:rPr>
              <a:t>Adding either vasopressin (up to 0.03 U/min) or epinephrine to norepinephrine with the intent of raising MAP to target, or adding vasopressin (up to 0.03 U/min to decrease norepinephrine dosage.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12775" y="228600"/>
            <a:ext cx="8153400" cy="990600"/>
          </a:xfrm>
        </p:spPr>
        <p:txBody>
          <a:bodyPr/>
          <a:lstStyle/>
          <a:p>
            <a:endParaRPr lang="en-US" smtClean="0"/>
          </a:p>
        </p:txBody>
      </p:sp>
      <p:sp>
        <p:nvSpPr>
          <p:cNvPr id="64515" name="Content Placeholder 2"/>
          <p:cNvSpPr>
            <a:spLocks noGrp="1"/>
          </p:cNvSpPr>
          <p:nvPr>
            <p:ph sz="quarter" idx="1"/>
          </p:nvPr>
        </p:nvSpPr>
        <p:spPr>
          <a:xfrm>
            <a:off x="685800" y="1828800"/>
            <a:ext cx="8153400" cy="4495800"/>
          </a:xfrm>
        </p:spPr>
        <p:txBody>
          <a:bodyPr/>
          <a:lstStyle/>
          <a:p>
            <a:pPr algn="just">
              <a:lnSpc>
                <a:spcPct val="150000"/>
              </a:lnSpc>
            </a:pPr>
            <a:r>
              <a:rPr lang="en-US" sz="2800" b="1" smtClean="0">
                <a:latin typeface="Times New Roman" pitchFamily="18" charset="0"/>
                <a:cs typeface="Times New Roman" pitchFamily="18" charset="0"/>
              </a:rPr>
              <a:t>Using dopamine as an alternative vasopressor agent to norepinephrine only in highly selected patients (e.g., patients with low risk of tachyarrhythmias and absolute or relative bradycardia)</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1775</TotalTime>
  <Words>4394</Words>
  <Application>Microsoft Office PowerPoint</Application>
  <PresentationFormat>On-screen Show (4:3)</PresentationFormat>
  <Paragraphs>633</Paragraphs>
  <Slides>122</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4" baseType="lpstr">
      <vt:lpstr>Wisp</vt:lpstr>
      <vt:lpstr>Chart</vt:lpstr>
      <vt:lpstr>Sepsis and Management of Septic Shock</vt:lpstr>
      <vt:lpstr>CASE</vt:lpstr>
      <vt:lpstr>CASE</vt:lpstr>
      <vt:lpstr>Slide 4</vt:lpstr>
      <vt:lpstr>CASE</vt:lpstr>
      <vt:lpstr>Slide 6</vt:lpstr>
      <vt:lpstr>Sepsis and Management of Septic Shock</vt:lpstr>
      <vt:lpstr>Slide 8</vt:lpstr>
      <vt:lpstr>Purpose for Existence?</vt:lpstr>
      <vt:lpstr>Comparison With  Other Major Diseases</vt:lpstr>
      <vt:lpstr>Global Sepsis</vt:lpstr>
      <vt:lpstr> Why the burden of sepsis increasing? </vt:lpstr>
      <vt:lpstr> Consensus definitions… </vt:lpstr>
      <vt:lpstr> ACCP/SCCM Consensus Conference 1991  (Sepsis-1) </vt:lpstr>
      <vt:lpstr>Slide 15</vt:lpstr>
      <vt:lpstr>Slide 16</vt:lpstr>
      <vt:lpstr>Slide 17</vt:lpstr>
      <vt:lpstr>Slide 18</vt:lpstr>
      <vt:lpstr>Slide 19</vt:lpstr>
      <vt:lpstr>New sepsis definition</vt:lpstr>
      <vt:lpstr>Slide 21</vt:lpstr>
      <vt:lpstr>Epidemiology….</vt:lpstr>
      <vt:lpstr>Sepsis at a Glance</vt:lpstr>
      <vt:lpstr>Sepsis is a medical emergency  </vt:lpstr>
      <vt:lpstr>Speed is Important</vt:lpstr>
      <vt:lpstr>Slide 26</vt:lpstr>
      <vt:lpstr>Slide 27</vt:lpstr>
      <vt:lpstr>Economic Burden</vt:lpstr>
      <vt:lpstr>Sepsis ECONOMICS</vt:lpstr>
      <vt:lpstr>Sepsis ECONOMICS</vt:lpstr>
      <vt:lpstr>Where would the patient be best managed ?</vt:lpstr>
      <vt:lpstr>ICU</vt:lpstr>
      <vt:lpstr>They are this kind of unfortunate patients</vt:lpstr>
      <vt:lpstr>Slide 34</vt:lpstr>
      <vt:lpstr>Infection, SIRS, Sepsis</vt:lpstr>
      <vt:lpstr>Pathophysiology of Sepsis…</vt:lpstr>
      <vt:lpstr>Sepsis Pathogenesis</vt:lpstr>
      <vt:lpstr>Pathophysiology of sepsis- induced ischaemic     Organ   injury</vt:lpstr>
      <vt:lpstr>Pathophysiology of sepsis- induced Organ   injury….</vt:lpstr>
      <vt:lpstr>Slide 40</vt:lpstr>
      <vt:lpstr>Pathophysiology of vasodilation in sepsis</vt:lpstr>
      <vt:lpstr>Slide 42</vt:lpstr>
      <vt:lpstr>Slide 43</vt:lpstr>
      <vt:lpstr>HEMODYNAMIC CHANGES IN SEPTIC SHOCK</vt:lpstr>
      <vt:lpstr>Slide 45</vt:lpstr>
      <vt:lpstr>When suspect Sepsis .....?</vt:lpstr>
      <vt:lpstr>SIRS</vt:lpstr>
      <vt:lpstr>Identification of Sepsis…</vt:lpstr>
      <vt:lpstr>Slide 49</vt:lpstr>
      <vt:lpstr> Q- SOFA… </vt:lpstr>
      <vt:lpstr>Quick SOFA / qSOFA</vt:lpstr>
      <vt:lpstr>Slide 52</vt:lpstr>
      <vt:lpstr>Sepsis and Severe Sepsis</vt:lpstr>
      <vt:lpstr>Septic Shock</vt:lpstr>
      <vt:lpstr> Diagnostic Criteria for Sepsis </vt:lpstr>
      <vt:lpstr>Slide 56</vt:lpstr>
      <vt:lpstr>Slide 57</vt:lpstr>
      <vt:lpstr>Slide 58</vt:lpstr>
      <vt:lpstr>SEPSIS</vt:lpstr>
      <vt:lpstr>Slide 60</vt:lpstr>
      <vt:lpstr>Terminology</vt:lpstr>
      <vt:lpstr>Slide 62</vt:lpstr>
      <vt:lpstr>Know the Signs &amp; Symptoms</vt:lpstr>
      <vt:lpstr>Know the Signs &amp; Symptoms</vt:lpstr>
      <vt:lpstr>New definition…</vt:lpstr>
      <vt:lpstr>Slide 66</vt:lpstr>
      <vt:lpstr>Slide 67</vt:lpstr>
      <vt:lpstr>Slide 68</vt:lpstr>
      <vt:lpstr>Slide 69</vt:lpstr>
      <vt:lpstr>Sepsis ECONOMICS</vt:lpstr>
      <vt:lpstr>Timeline of the SSC Guidelines</vt:lpstr>
      <vt:lpstr>Recommendations of SSC 2016</vt:lpstr>
      <vt:lpstr> Management According to SSC Guidelines </vt:lpstr>
      <vt:lpstr>SURVIVING SEPSIS CAMPAIGN</vt:lpstr>
      <vt:lpstr>     Antimicrobial  Therapy </vt:lpstr>
      <vt:lpstr>Slide 76</vt:lpstr>
      <vt:lpstr>ANTIBIOTIC THERAPY</vt:lpstr>
      <vt:lpstr>Slide 78</vt:lpstr>
      <vt:lpstr>Slide 79</vt:lpstr>
      <vt:lpstr>SEPTIC SHOCK ONLY</vt:lpstr>
      <vt:lpstr>The Sepsis Six</vt:lpstr>
      <vt:lpstr>Slide 82</vt:lpstr>
      <vt:lpstr>Duration of Treatment</vt:lpstr>
      <vt:lpstr>Antibiotics</vt:lpstr>
      <vt:lpstr>COMBINATION THERAPY</vt:lpstr>
      <vt:lpstr>Effective Antimicrobial Therapy &amp; Survival in Septic Shock</vt:lpstr>
      <vt:lpstr>Hospital Mortality by Time to Antibiotics</vt:lpstr>
      <vt:lpstr>Slide 88</vt:lpstr>
      <vt:lpstr>Fluid therapy</vt:lpstr>
      <vt:lpstr>FLUID RESUSCITATION</vt:lpstr>
      <vt:lpstr>Slide 91</vt:lpstr>
      <vt:lpstr>IV FLUID COMPOSITIONS</vt:lpstr>
      <vt:lpstr> Fluid therapy… </vt:lpstr>
      <vt:lpstr>Slide 94</vt:lpstr>
      <vt:lpstr>Slide 95</vt:lpstr>
      <vt:lpstr>Fluid therapy</vt:lpstr>
      <vt:lpstr>RESEARCH RECOMMENDATION</vt:lpstr>
      <vt:lpstr>Vasoactive  medications</vt:lpstr>
      <vt:lpstr>Slide 99</vt:lpstr>
      <vt:lpstr>Slide 100</vt:lpstr>
      <vt:lpstr>Slide 101</vt:lpstr>
      <vt:lpstr>Choice of VASOPRESSERS</vt:lpstr>
      <vt:lpstr> Corticosteroids </vt:lpstr>
      <vt:lpstr>Corticosteroids</vt:lpstr>
      <vt:lpstr>Slide 105</vt:lpstr>
      <vt:lpstr> Blood products </vt:lpstr>
      <vt:lpstr>Slide 107</vt:lpstr>
      <vt:lpstr>Glucose control….</vt:lpstr>
      <vt:lpstr>Renal replacement therapy</vt:lpstr>
      <vt:lpstr>Slide 110</vt:lpstr>
      <vt:lpstr>  Bicarbonate therapy </vt:lpstr>
      <vt:lpstr>Slide 112</vt:lpstr>
      <vt:lpstr>Logistic Regression Model</vt:lpstr>
      <vt:lpstr>Slide 114</vt:lpstr>
      <vt:lpstr>Slide 115</vt:lpstr>
      <vt:lpstr>Keys to Survival</vt:lpstr>
      <vt:lpstr>Patient’s journey does not end at         discharge</vt:lpstr>
      <vt:lpstr>Healthcare Providers Can . . .</vt:lpstr>
      <vt:lpstr>KEY TAKE HOME POINTS</vt:lpstr>
      <vt:lpstr>Slide 120</vt:lpstr>
      <vt:lpstr>Slide 121</vt:lpstr>
      <vt:lpstr>Slide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262</cp:revision>
  <dcterms:created xsi:type="dcterms:W3CDTF">2006-08-16T00:00:00Z</dcterms:created>
  <dcterms:modified xsi:type="dcterms:W3CDTF">2018-11-30T16:12:31Z</dcterms:modified>
</cp:coreProperties>
</file>